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321" r:id="rId2"/>
    <p:sldId id="323" r:id="rId3"/>
    <p:sldId id="324" r:id="rId4"/>
    <p:sldId id="322" r:id="rId5"/>
    <p:sldId id="325" r:id="rId6"/>
    <p:sldId id="329" r:id="rId7"/>
    <p:sldId id="330" r:id="rId8"/>
    <p:sldId id="335" r:id="rId9"/>
    <p:sldId id="336" r:id="rId10"/>
    <p:sldId id="331" r:id="rId11"/>
    <p:sldId id="332" r:id="rId12"/>
    <p:sldId id="333" r:id="rId13"/>
    <p:sldId id="334" r:id="rId14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86405" autoAdjust="0"/>
  </p:normalViewPr>
  <p:slideViewPr>
    <p:cSldViewPr snapToGrid="0">
      <p:cViewPr varScale="1">
        <p:scale>
          <a:sx n="71" d="100"/>
          <a:sy n="71" d="100"/>
        </p:scale>
        <p:origin x="893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B19D7-8B07-4744-9A01-353E815A4FF5}" type="datetimeFigureOut">
              <a:rPr lang="nl-BE" smtClean="0"/>
              <a:t>4/11/2023</a:t>
            </a:fld>
            <a:endParaRPr lang="nl-BE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D0A09-5C3E-4491-A430-F77C65DAFB86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98348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Een familiewapen is sinds de middeleeuwen het onderscheidende kleur- en vormrijk beeldmerk van een familie of persoon, uitgebeeld op een wapenschild. Een familiewapen kan voor </a:t>
            </a:r>
            <a:r>
              <a:rPr lang="nl-NL" dirty="0" err="1"/>
              <a:t>naamdragende</a:t>
            </a:r>
            <a:r>
              <a:rPr lang="nl-NL" dirty="0"/>
              <a:t> afstammelingen erfelijk of persoonlijk zijn.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D0A09-5C3E-4491-A430-F77C65DAFB86}" type="slidenum">
              <a:rPr lang="nl-BE" smtClean="0"/>
              <a:t>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010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D0A09-5C3E-4491-A430-F77C65DAFB86}" type="slidenum">
              <a:rPr lang="nl-BE" smtClean="0"/>
              <a:t>10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79578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D0A09-5C3E-4491-A430-F77C65DAFB86}" type="slidenum">
              <a:rPr lang="nl-BE" smtClean="0"/>
              <a:t>11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011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85BB-8B07-4DC9-86F3-2A225C777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1872"/>
            <a:ext cx="7638222" cy="2852928"/>
          </a:xfrm>
        </p:spPr>
        <p:txBody>
          <a:bodyPr anchor="b">
            <a:normAutofit/>
          </a:bodyPr>
          <a:lstStyle>
            <a:lvl1pPr algn="l">
              <a:lnSpc>
                <a:spcPct val="130000"/>
              </a:lnSpc>
              <a:defRPr sz="3600" spc="1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D496A-6E7A-4923-8ED5-B4164125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681728"/>
            <a:ext cx="7638222" cy="929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E3D20-43DC-4C14-8CFF-18545AED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C300-5AFC-418B-85FD-EFA94BD7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7E81-ED3C-4DB0-8E74-AD2A87E6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817C9-850F-4FB6-B93B-CF3076C4A5C1}"/>
              </a:ext>
            </a:extLst>
          </p:cNvPr>
          <p:cNvGrpSpPr/>
          <p:nvPr/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3113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58AD-1CAD-45B3-B83D-DC9D33CD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53F2E-0397-4423-8A88-D0059DEA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DDE1-7025-4FA9-822D-48168508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73E0-F328-46DC-98BE-CA0981F7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52226-010C-494F-8BE8-BF91F35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9E9C4-9D18-4529-BC0C-68EAE507CDF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DF5937-0C03-4786-AB62-3CF7CECB92D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AD93DB-2DB0-4B2D-884B-6EC45344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783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635D0-31D9-44E1-911D-F7D5D5400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53914" y="624313"/>
            <a:ext cx="2537986" cy="5509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F9230-1FA4-439D-A800-B5F006F07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0100" y="624313"/>
            <a:ext cx="7816542" cy="55097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B2A3-7055-43AF-8BAB-0A9B7444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1821-A311-49CD-BCB4-B4BC8866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C6A8-813A-486A-AA90-AB28935F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C7A17-06CC-442C-A876-A51B2B55650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C1798A-2980-4F34-8355-7BCB6B295322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D7542C-E4AE-488F-BC75-2E7ED8391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2090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5F8D-0421-4AEC-9C40-A13163E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7680-115A-411F-AEF6-4AC2096B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CC193-1304-4D0F-8331-14D4EC08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55C1-CD32-4050-BAFF-51CC6B62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F608-FF11-4CBE-B717-5D56AE6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8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D23A02E-6DCF-427A-8CFD-281B2185C7F0}"/>
              </a:ext>
            </a:extLst>
          </p:cNvPr>
          <p:cNvSpPr/>
          <p:nvPr/>
        </p:nvSpPr>
        <p:spPr>
          <a:xfrm>
            <a:off x="3242985" y="511814"/>
            <a:ext cx="5706031" cy="5706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2220000" algn="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B4C32-F19C-44F3-8EF8-1F506D74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192" y="1709738"/>
            <a:ext cx="4893617" cy="25538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9729-131C-4F78-9DAA-E9EE28EA9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2249" y="4540468"/>
            <a:ext cx="4067503" cy="1154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spc="6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4E608-AC1F-41FB-974A-BD619C6C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6158-8B03-45C3-891D-0357B198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B054-E8A2-43FD-B0FB-B1CCFA4B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1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4AA7-6D5A-402E-AD1A-880F2B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D32B6-F9D8-4A43-B52C-336CFAB00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2019299"/>
            <a:ext cx="4995019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0CDD9-5742-4A34-BA72-7CCA72D91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718" y="2019299"/>
            <a:ext cx="5027954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783AA-D2AB-4385-A91F-870CB656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AAD9C-5CA2-4DA1-84D3-B1838979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AB3C7-9574-47BC-932D-782BEE99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6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C468-781B-4BC5-8DEA-B9EF2BF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60" y="369168"/>
            <a:ext cx="10458729" cy="14398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7223F-48E4-491D-AB5D-5FC8A0C5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1" y="1843067"/>
            <a:ext cx="5007894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6B764-4B87-42FF-ABAA-69B07B88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1" y="2505075"/>
            <a:ext cx="5007894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357B9-406F-4BF9-B8FB-C53421EEF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061" y="1843067"/>
            <a:ext cx="4994128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0462B-1939-4DAA-A7DD-6BDC95054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061" y="2505075"/>
            <a:ext cx="499412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C938B-C4C2-4FA9-85CA-9CD742CD7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8886-0D28-4D49-8D43-151D37E9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FDDE8-E9F8-4B6C-9A40-829617A7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50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E3D8-6C35-428B-B2F2-251FDE10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3769"/>
            <a:ext cx="10094770" cy="1180574"/>
          </a:xfrm>
          <a:solidFill>
            <a:schemeClr val="accent1">
              <a:lumMod val="20000"/>
              <a:lumOff val="80000"/>
            </a:schemeClr>
          </a:solidFill>
          <a:effectLst>
            <a:outerShdw dist="165100" dir="18900000" algn="bl" rotWithShape="0">
              <a:prstClr val="black"/>
            </a:outerShdw>
          </a:effectLst>
        </p:spPr>
        <p:txBody>
          <a:bodyPr/>
          <a:lstStyle>
            <a:lvl1pPr marL="18288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B8015-E11A-42CA-AE88-7BD73F87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09078-34CA-45CD-B479-03906A26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03258-F989-47B2-A643-A60CD8A7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2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A2F31-48B6-40CE-A364-3CE73FD8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EEA00-F166-41EB-9331-CA99BB70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B051F-F8FC-4FF6-9783-45F9FE7A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63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8635-A5AF-48F4-8CD2-FB0E0111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5E0E-DCC0-4781-A608-962B124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826" y="987425"/>
            <a:ext cx="604556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1F43E-3D50-4A1C-A289-B3D0DD0E7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70E3A-6639-4EA0-8305-C1899DAB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AFD57-4189-42FB-B29E-96366E51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E2EC-8483-4FBC-9D29-C19025FA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E581-A090-4AE9-9965-B06BDB5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9DEF4-262F-4ACF-9B29-3D4B819E7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3969" y="987425"/>
            <a:ext cx="569450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D7CBB-7A6F-441E-9072-2494B952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59692-77BE-4A7D-AA70-635007A6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9A4DA-63AF-4D6A-98DB-E1D0AC74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B7958-B19B-4C23-A82F-DD4E4B91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69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6DAE1-1F65-43B8-A400-95E6DEED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C993-A44B-4C2D-818E-4C9000BB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1B6E-ECC6-47D0-9C14-812B746F1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014" y="63420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E6171E64-FE02-4DE5-B72F-53C3706641C3}" type="datetimeFigureOut">
              <a:rPr lang="en-US" smtClean="0"/>
              <a:t>11/4/2023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A716-DEA9-48A9-A5BC-0F392D2B4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342042"/>
            <a:ext cx="34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CB69E-A0E4-4558-9C62-4CD8CDD2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91F18EF7-BE1E-4ECB-84D4-67C2B4D8F095}" type="slidenum">
              <a:rPr lang="en-US" smtClean="0"/>
              <a:t>‹nr.›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ECC43-D65E-4A7B-A76B-D278A2184166}"/>
              </a:ext>
            </a:extLst>
          </p:cNvPr>
          <p:cNvGrpSpPr/>
          <p:nvPr/>
        </p:nvGrpSpPr>
        <p:grpSpPr>
          <a:xfrm flipV="1">
            <a:off x="11626076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E443C5-5AB9-407B-A8C3-011BB14FEF0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38C9FA-DA5E-4785-8F4A-CA481A3A6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3254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nl.wikipedia.org/wiki/Zwanendrif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koningin, vectorafbeeldingen&#10;&#10;Automatisch gegenereerde beschrijving">
            <a:extLst>
              <a:ext uri="{FF2B5EF4-FFF2-40B4-BE49-F238E27FC236}">
                <a16:creationId xmlns:a16="http://schemas.microsoft.com/office/drawing/2014/main" id="{92F1E1D6-864B-032A-A367-E3C64331F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551" b="23528"/>
          <a:stretch/>
        </p:blipFill>
        <p:spPr>
          <a:xfrm>
            <a:off x="1" y="0"/>
            <a:ext cx="12191999" cy="685799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745136-F3A5-A6C1-E205-02372DDCE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474" y="-168256"/>
            <a:ext cx="8953052" cy="4441372"/>
          </a:xfrm>
        </p:spPr>
        <p:txBody>
          <a:bodyPr>
            <a:normAutofit/>
          </a:bodyPr>
          <a:lstStyle/>
          <a:p>
            <a:pPr algn="ctr"/>
            <a:r>
              <a:rPr lang="nl-NL" sz="4800" b="1" u="sng" dirty="0">
                <a:latin typeface="Abadi" panose="020B0604020202020204" pitchFamily="34" charset="0"/>
              </a:rPr>
              <a:t>Een wapenschild ontwerpen</a:t>
            </a:r>
            <a:br>
              <a:rPr lang="nl-NL" sz="4800" b="1" u="sng" dirty="0">
                <a:latin typeface="Abadi" panose="020B0604020202020204" pitchFamily="34" charset="0"/>
              </a:rPr>
            </a:br>
            <a:r>
              <a:rPr lang="nl-NL" sz="4800" b="1" u="sng" dirty="0">
                <a:latin typeface="Abadi" panose="020B0604020202020204" pitchFamily="34" charset="0"/>
              </a:rPr>
              <a:t>(muzische)</a:t>
            </a:r>
            <a:endParaRPr lang="nl-BE" sz="4800" b="1" u="sng" dirty="0">
              <a:latin typeface="Abadi" panose="020B06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E5D5682-6D62-4BA5-84F0-4899D2D3F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5284" y="717037"/>
            <a:ext cx="4757394" cy="1335393"/>
          </a:xfrm>
        </p:spPr>
        <p:txBody>
          <a:bodyPr/>
          <a:lstStyle/>
          <a:p>
            <a:pPr algn="r"/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4D76AD4-46EF-41EC-95E4-3825DE408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BCB722C-A088-4F42-845E-FEB6F44DF477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11/4/2023</a:t>
            </a:fld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C66C5CF-328D-484D-9FF5-E73D0F58E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8C1309-81A7-4B31-9D5C-F1D2D0AD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6825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73A7CB-46B9-16C5-ED96-BB49A3158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CFB93B-4AA9-D6EB-83B5-0EC688B6E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A5F2C8-87C4-B325-D7AC-DA4154991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52249" y="-1147917"/>
            <a:ext cx="6887502" cy="91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33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91CDE1-2DDA-7659-E38B-02381820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C119692-16D4-510C-8D75-FF860AD06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93005" y="0"/>
            <a:ext cx="51435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F38A476-D5FF-C8AD-E706-A1D24CE90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08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BA948-2414-F32E-309E-AC9587CE1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E8EFE85-86ED-D333-7927-A321508B8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563706" y="278192"/>
            <a:ext cx="4836948" cy="644926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034F53C-BA8A-E401-5D03-6B1B2B6E0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2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20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68E09-3FD9-3593-C766-71F03BDD2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C831F5-A9B2-9667-71B1-984159F73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83A2DE-DD33-A902-A131-74ADECBF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3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078AB00-4373-5ECA-F678-8DA72D504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003" y="975221"/>
            <a:ext cx="5273497" cy="549449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93C499C-ED6B-6738-BDC1-82445DFDC5C4}"/>
              </a:ext>
            </a:extLst>
          </p:cNvPr>
          <p:cNvSpPr txBox="1"/>
          <p:nvPr/>
        </p:nvSpPr>
        <p:spPr>
          <a:xfrm>
            <a:off x="790687" y="560407"/>
            <a:ext cx="519231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ighlight>
                  <a:srgbClr val="FFFF00"/>
                </a:highlight>
              </a:rPr>
              <a:t>Een volledig wapen is opgebouwd uit meer dan alleen het schild: </a:t>
            </a:r>
          </a:p>
          <a:p>
            <a:endParaRPr lang="nl-NL" dirty="0"/>
          </a:p>
          <a:p>
            <a:r>
              <a:rPr lang="nl-NL" b="1" dirty="0"/>
              <a:t>Helmteken</a:t>
            </a:r>
            <a:r>
              <a:rPr lang="nl-NL" dirty="0"/>
              <a:t>, geplaatst op de helm. Vaak een onderdeel van/verwijzing naar/in de kleur van een element uit het wapenschild.</a:t>
            </a:r>
          </a:p>
          <a:p>
            <a:endParaRPr lang="nl-NL" dirty="0"/>
          </a:p>
          <a:p>
            <a:r>
              <a:rPr lang="nl-NL" b="1" dirty="0"/>
              <a:t>Wrong</a:t>
            </a:r>
            <a:r>
              <a:rPr lang="nl-NL" dirty="0"/>
              <a:t>, de gevlochten stof waar bij riddertoernooien het helmteken op werd bevestigd</a:t>
            </a:r>
          </a:p>
          <a:p>
            <a:endParaRPr lang="nl-NL" dirty="0"/>
          </a:p>
          <a:p>
            <a:r>
              <a:rPr lang="nl-NL" b="1" dirty="0"/>
              <a:t>Helm, </a:t>
            </a:r>
            <a:r>
              <a:rPr lang="nl-NL" dirty="0"/>
              <a:t>er zijn verschillende modellen mogelijk</a:t>
            </a:r>
          </a:p>
          <a:p>
            <a:r>
              <a:rPr lang="nl-NL" b="1" dirty="0"/>
              <a:t>Dekkleden</a:t>
            </a:r>
            <a:r>
              <a:rPr lang="nl-NL" dirty="0"/>
              <a:t>, weergave van de riddertuniek (letterlijk de Coat of Arms uit de Engelse vertaling) vaak in de hoofdkleuren van het wapenschild</a:t>
            </a:r>
          </a:p>
          <a:p>
            <a:endParaRPr lang="nl-NL" dirty="0"/>
          </a:p>
          <a:p>
            <a:r>
              <a:rPr lang="nl-NL" b="1" dirty="0"/>
              <a:t>Wapenschild, </a:t>
            </a:r>
            <a:r>
              <a:rPr lang="nl-NL" dirty="0"/>
              <a:t>het hoofdonderdeel van een wapen met het unieke ontwerp van een familie</a:t>
            </a:r>
          </a:p>
          <a:p>
            <a:r>
              <a:rPr lang="nl-NL" b="1" dirty="0"/>
              <a:t>Schildhouders</a:t>
            </a:r>
            <a:r>
              <a:rPr lang="nl-NL" dirty="0"/>
              <a:t>, een optioneel pronkstuk die het schild vasthouden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37460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21149-6766-468D-77C2-CE2B6430B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0793" y="1975872"/>
            <a:ext cx="4192348" cy="2006601"/>
          </a:xfrm>
        </p:spPr>
        <p:txBody>
          <a:bodyPr>
            <a:normAutofit/>
          </a:bodyPr>
          <a:lstStyle/>
          <a:p>
            <a:pPr algn="ctr"/>
            <a:r>
              <a:rPr lang="nl-NL" sz="3200">
                <a:solidFill>
                  <a:srgbClr val="000000"/>
                </a:solidFill>
              </a:rPr>
              <a:t>dekkleden</a:t>
            </a:r>
            <a:endParaRPr lang="nl-BE" sz="3200">
              <a:solidFill>
                <a:srgbClr val="000000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E5D5682-6D62-4BA5-84F0-4899D2D3F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1231" y="4256793"/>
            <a:ext cx="3231472" cy="907895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riddertuniek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7892671-5B15-633D-B3ED-7AC1F840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186" y="1837035"/>
            <a:ext cx="2110226" cy="3173272"/>
          </a:xfrm>
          <a:prstGeom prst="rect">
            <a:avLst/>
          </a:prstGeom>
          <a:noFill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A932040-F786-01CB-18AF-3D814B0D5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986" y="1837035"/>
            <a:ext cx="2662123" cy="3327653"/>
          </a:xfrm>
          <a:prstGeom prst="rect">
            <a:avLst/>
          </a:prstGeom>
          <a:noFill/>
        </p:spPr>
      </p:pic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B4D76AD4-46EF-41EC-95E4-3825DE408B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1A9E21E-A6BA-4B38-8CE8-E1526CFD766D}" type="datetime1">
              <a:rPr lang="en-US" smtClean="0"/>
              <a:pPr>
                <a:spcAft>
                  <a:spcPts val="600"/>
                </a:spcAft>
              </a:pPr>
              <a:t>11/4/2023</a:t>
            </a:fld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C66C5CF-328D-484D-9FF5-E73D0F58E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08C1309-81A7-4B31-9D5C-F1D2D0AD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415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47834-E147-5BB6-08C6-DD71E317B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744" y="1868071"/>
            <a:ext cx="5292256" cy="2660353"/>
          </a:xfrm>
        </p:spPr>
        <p:txBody>
          <a:bodyPr anchor="t">
            <a:normAutofit/>
          </a:bodyPr>
          <a:lstStyle/>
          <a:p>
            <a:r>
              <a:rPr lang="nl-NL" sz="3100" dirty="0"/>
              <a:t>Wat is een wapenschild?</a:t>
            </a:r>
            <a:endParaRPr lang="nl-BE" sz="3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6936CE-5508-145F-436C-A73D6B931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744" y="3864147"/>
            <a:ext cx="5292256" cy="1175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= </a:t>
            </a:r>
            <a:r>
              <a:rPr lang="nl-NL" u="sng" dirty="0"/>
              <a:t>familie</a:t>
            </a:r>
            <a:r>
              <a:rPr lang="nl-NL" dirty="0"/>
              <a:t>wapen (verschillende kleuren   en vormen)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30FC97C-3628-BDBB-3C35-C78294845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332" y="474482"/>
            <a:ext cx="6245468" cy="570040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92824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7A718-0596-7F98-D21E-E9215881A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Gemeente Jabbeke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34E984-532B-DEB7-2640-A604F5BE2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6549569" cy="4114801"/>
          </a:xfrm>
        </p:spPr>
        <p:txBody>
          <a:bodyPr/>
          <a:lstStyle/>
          <a:p>
            <a:r>
              <a:rPr lang="nl-NL" dirty="0"/>
              <a:t>Wat zien jullie en wat zou het kunnen betekenen?</a:t>
            </a:r>
          </a:p>
          <a:p>
            <a:pPr marL="0" indent="0">
              <a:buNone/>
            </a:pPr>
            <a:r>
              <a:rPr lang="nl-NL" b="1" i="0" dirty="0">
                <a:effectLst/>
                <a:latin typeface="Abadi" panose="020B0604020104020204" pitchFamily="34" charset="0"/>
              </a:rPr>
              <a:t>Het wapenschild toont een grafzerk met een herten gewei </a:t>
            </a:r>
          </a:p>
          <a:p>
            <a:pPr marL="0" indent="0">
              <a:buNone/>
            </a:pPr>
            <a:r>
              <a:rPr lang="nl-NL" b="1" dirty="0">
                <a:latin typeface="Abadi" panose="020B0604020104020204" pitchFamily="34" charset="0"/>
              </a:rPr>
              <a:t>Het wapenschild is met een sabel een zwaan van zilver, gebekt van keel, zwemmend op een water.</a:t>
            </a:r>
          </a:p>
          <a:p>
            <a:pPr marL="0" indent="0">
              <a:buNone/>
            </a:pPr>
            <a:r>
              <a:rPr lang="nl-NL" b="1" dirty="0">
                <a:latin typeface="Abadi" panose="020B0604020104020204" pitchFamily="34" charset="0"/>
              </a:rPr>
              <a:t>Schelpen </a:t>
            </a:r>
          </a:p>
          <a:p>
            <a:pPr marL="0" indent="0">
              <a:buNone/>
            </a:pPr>
            <a:endParaRPr lang="nl-BE" b="1" dirty="0">
              <a:latin typeface="Abadi" panose="020B0604020104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91202A0-5043-0ECE-8150-1D8FDF134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141" y="1553887"/>
            <a:ext cx="4336290" cy="483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9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7C7B3269-0A18-40F5-8E91-D6AE2D71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707098"/>
            <a:ext cx="5295900" cy="1459159"/>
          </a:xfrm>
        </p:spPr>
        <p:txBody>
          <a:bodyPr anchor="b">
            <a:normAutofit/>
          </a:bodyPr>
          <a:lstStyle/>
          <a:p>
            <a:r>
              <a:rPr lang="en-US" b="0" spc="900" dirty="0"/>
              <a:t>De </a:t>
            </a:r>
            <a:r>
              <a:rPr lang="en-US" b="0" spc="900" dirty="0" err="1"/>
              <a:t>zwanen</a:t>
            </a:r>
            <a:endParaRPr lang="en-US" b="0" spc="9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042A71-E2CD-E911-8B40-20A7B9496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2400021"/>
            <a:ext cx="4979598" cy="3750881"/>
          </a:xfrm>
        </p:spPr>
        <p:txBody>
          <a:bodyPr>
            <a:normAutofit/>
          </a:bodyPr>
          <a:lstStyle/>
          <a:p>
            <a:r>
              <a:rPr lang="nl-NL" b="0" i="0" dirty="0">
                <a:effectLst/>
              </a:rPr>
              <a:t>Zwanen = een statussymbool, hoe meer zwanen iemand had hoe meer status die persoon had. Alleen de adel mocht </a:t>
            </a:r>
            <a:r>
              <a:rPr lang="nl-NL" b="0" i="0" u="none" strike="noStrike" dirty="0">
                <a:effectLst/>
                <a:hlinkClick r:id="rId2" tooltip="Zwanendrift"/>
              </a:rPr>
              <a:t>zwanen houden</a:t>
            </a:r>
            <a:r>
              <a:rPr lang="nl-NL" u="none" strike="noStrike" dirty="0"/>
              <a:t>.</a:t>
            </a:r>
            <a:endParaRPr lang="nl-NL" b="0" i="0" dirty="0">
              <a:effectLst/>
            </a:endParaRPr>
          </a:p>
          <a:p>
            <a:r>
              <a:rPr lang="nl-BE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Waardigheid, deftigheid, trouw</a:t>
            </a:r>
            <a:endParaRPr lang="nl-NL" b="0" i="0" dirty="0">
              <a:effectLst/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DBD76B-04DB-E8D6-36FE-0208DD80D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80" r="37520"/>
          <a:stretch/>
        </p:blipFill>
        <p:spPr>
          <a:xfrm>
            <a:off x="6868453" y="926416"/>
            <a:ext cx="4712383" cy="4712383"/>
          </a:xfrm>
          <a:custGeom>
            <a:avLst/>
            <a:gdLst/>
            <a:ahLst/>
            <a:cxnLst/>
            <a:rect l="l" t="t" r="r" b="b"/>
            <a:pathLst>
              <a:path w="4487466" h="4487466">
                <a:moveTo>
                  <a:pt x="2243733" y="0"/>
                </a:moveTo>
                <a:cubicBezTo>
                  <a:pt x="3482913" y="0"/>
                  <a:pt x="4487466" y="1004553"/>
                  <a:pt x="4487466" y="2243733"/>
                </a:cubicBezTo>
                <a:cubicBezTo>
                  <a:pt x="4487466" y="3482913"/>
                  <a:pt x="3482913" y="4487466"/>
                  <a:pt x="2243733" y="4487466"/>
                </a:cubicBezTo>
                <a:cubicBezTo>
                  <a:pt x="1004553" y="4487466"/>
                  <a:pt x="0" y="3482913"/>
                  <a:pt x="0" y="2243733"/>
                </a:cubicBezTo>
                <a:cubicBezTo>
                  <a:pt x="0" y="1004553"/>
                  <a:pt x="1004553" y="0"/>
                  <a:pt x="2243733" y="0"/>
                </a:cubicBezTo>
                <a:close/>
              </a:path>
            </a:pathLst>
          </a:custGeom>
          <a:noFill/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DFE2D25-1C55-481A-9BA8-618AAE459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1F9FDC1-C197-4034-94F0-4F12A10AA61D}" type="datetime1">
              <a:rPr lang="en-US" smtClean="0"/>
              <a:pPr>
                <a:spcAft>
                  <a:spcPts val="600"/>
                </a:spcAft>
              </a:pPr>
              <a:t>11/4/2023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B26FEC4-D3B9-4DCB-A915-6C27AD5D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Sample Footer Text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3B5FB8D-AE14-4467-8588-8A689987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A80A021-E2A7-4965-9D91-2D103FDB3863}" type="slidenum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2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4C6D0-6A63-05A4-F93C-4B08CEFDB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09" y="-118968"/>
            <a:ext cx="11205002" cy="1438450"/>
          </a:xfrm>
        </p:spPr>
        <p:txBody>
          <a:bodyPr/>
          <a:lstStyle/>
          <a:p>
            <a:r>
              <a:rPr lang="nl-NL" dirty="0"/>
              <a:t>Wat betekent welk kleur, symbool?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AAC4CE-ECB2-ED23-5760-014DFE900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* Rood – moedig, dapper</a:t>
            </a:r>
          </a:p>
          <a:p>
            <a:r>
              <a:rPr lang="nl-NL" dirty="0"/>
              <a:t>* Blauw – koninklijk, eerlijk</a:t>
            </a:r>
          </a:p>
          <a:p>
            <a:r>
              <a:rPr lang="nl-NL" dirty="0"/>
              <a:t>* Groen – mild, hoopgevend</a:t>
            </a:r>
          </a:p>
          <a:p>
            <a:r>
              <a:rPr lang="nl-NL" dirty="0"/>
              <a:t>* Geel/goud – wijsheid, rijkdom</a:t>
            </a:r>
          </a:p>
          <a:p>
            <a:r>
              <a:rPr lang="nl-NL" dirty="0"/>
              <a:t>* Grijs/Zilver – trouw, sterk</a:t>
            </a:r>
          </a:p>
          <a:p>
            <a:r>
              <a:rPr lang="nl-NL" dirty="0"/>
              <a:t>* Zwart – gevaar</a:t>
            </a:r>
          </a:p>
          <a:p>
            <a:r>
              <a:rPr lang="nl-NL" dirty="0"/>
              <a:t>* Paars – edel, waardigheid 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E77D196-6207-105A-4E1A-25B63C33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227" y="1426750"/>
            <a:ext cx="3664284" cy="26499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EDD2828-B1F8-F037-52B5-16BAACA3F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041" y="3913580"/>
            <a:ext cx="4579162" cy="294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4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E2918-EB5C-9A4C-2AFF-12C9C1966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E3DAFE-1ED1-F6B7-B3A6-DE7CEF41C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23C9034-E316-3414-DEE2-CAB8E92AF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72" y="-80548"/>
            <a:ext cx="9044133" cy="685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6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9F20FF-FFC1-EA4D-7290-F6B479F93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C08D85-A807-7C76-B48E-45685FBC1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B3716E2-00A6-9E0A-1DFA-B342147E9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736" y="365125"/>
            <a:ext cx="10091602" cy="622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69577"/>
      </p:ext>
    </p:extLst>
  </p:cSld>
  <p:clrMapOvr>
    <a:masterClrMapping/>
  </p:clrMapOvr>
</p:sld>
</file>

<file path=ppt/theme/theme1.xml><?xml version="1.0" encoding="utf-8"?>
<a:theme xmlns:a="http://schemas.openxmlformats.org/drawingml/2006/main" name="VeniceBeachVTI">
  <a:themeElements>
    <a:clrScheme name="Venice Beach">
      <a:dk1>
        <a:sysClr val="windowText" lastClr="000000"/>
      </a:dk1>
      <a:lt1>
        <a:sysClr val="window" lastClr="FFFFFF"/>
      </a:lt1>
      <a:dk2>
        <a:srgbClr val="2B3E3D"/>
      </a:dk2>
      <a:lt2>
        <a:srgbClr val="FEF3EB"/>
      </a:lt2>
      <a:accent1>
        <a:srgbClr val="FE8542"/>
      </a:accent1>
      <a:accent2>
        <a:srgbClr val="EC6D60"/>
      </a:accent2>
      <a:accent3>
        <a:srgbClr val="CDA32B"/>
      </a:accent3>
      <a:accent4>
        <a:srgbClr val="EE66A7"/>
      </a:accent4>
      <a:accent5>
        <a:srgbClr val="EA5F48"/>
      </a:accent5>
      <a:accent6>
        <a:srgbClr val="C8466B"/>
      </a:accent6>
      <a:hlink>
        <a:srgbClr val="E46153"/>
      </a:hlink>
      <a:folHlink>
        <a:srgbClr val="CF63B0"/>
      </a:folHlink>
    </a:clrScheme>
    <a:fontScheme name="Avenir 1">
      <a:majorFont>
        <a:latin typeface="Avenir Next LT Pro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iceBeachVTI" id="{69839BBA-F383-4FFD-B56A-E36ACE43E09D}" vid="{060D2740-A69C-444A-B833-E03D333ADDA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865</TotalTime>
  <Words>302</Words>
  <Application>Microsoft Office PowerPoint</Application>
  <PresentationFormat>Breedbeeld</PresentationFormat>
  <Paragraphs>45</Paragraphs>
  <Slides>13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0" baseType="lpstr">
      <vt:lpstr>Abadi</vt:lpstr>
      <vt:lpstr>Arial</vt:lpstr>
      <vt:lpstr>Avenir Next LT Pro</vt:lpstr>
      <vt:lpstr>Avenir Next LT Pro Light</vt:lpstr>
      <vt:lpstr>Calibri</vt:lpstr>
      <vt:lpstr>Trebuchet MS</vt:lpstr>
      <vt:lpstr>VeniceBeachVTI</vt:lpstr>
      <vt:lpstr>Een wapenschild ontwerpen (muzische)</vt:lpstr>
      <vt:lpstr>PowerPoint-presentatie</vt:lpstr>
      <vt:lpstr>dekkleden</vt:lpstr>
      <vt:lpstr>Wat is een wapenschild?</vt:lpstr>
      <vt:lpstr>Gemeente Jabbeke</vt:lpstr>
      <vt:lpstr>De zwanen</vt:lpstr>
      <vt:lpstr>Wat betekent welk kleur, symbool?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Kastelen en ridders</dc:title>
  <dc:creator>Lieselot De Baets</dc:creator>
  <cp:lastModifiedBy>Lieselot De Baets</cp:lastModifiedBy>
  <cp:revision>42</cp:revision>
  <dcterms:created xsi:type="dcterms:W3CDTF">2023-03-30T15:19:13Z</dcterms:created>
  <dcterms:modified xsi:type="dcterms:W3CDTF">2023-11-04T13:00:39Z</dcterms:modified>
</cp:coreProperties>
</file>