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sldIdLst>
    <p:sldId id="256" r:id="rId2"/>
    <p:sldId id="263" r:id="rId3"/>
    <p:sldId id="264" r:id="rId4"/>
    <p:sldId id="257" r:id="rId5"/>
    <p:sldId id="261" r:id="rId6"/>
    <p:sldId id="265" r:id="rId7"/>
    <p:sldId id="267" r:id="rId8"/>
    <p:sldId id="268" r:id="rId9"/>
    <p:sldId id="266" r:id="rId10"/>
    <p:sldId id="269" r:id="rId11"/>
    <p:sldId id="270" r:id="rId12"/>
    <p:sldId id="271" r:id="rId13"/>
    <p:sldId id="272" r:id="rId14"/>
    <p:sldId id="274" r:id="rId15"/>
  </p:sldIdLst>
  <p:sldSz cx="12192000" cy="6858000"/>
  <p:notesSz cx="6889750" cy="1002188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9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533C241B-667A-466E-9F1B-F8BC73C7947A}" type="datetimeFigureOut">
              <a:rPr lang="nl-BE" smtClean="0"/>
              <a:t>4/11/2023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61E85E87-CE7E-4077-9F98-F8E1785945D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110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Lesverloop</a:t>
            </a:r>
          </a:p>
          <a:p>
            <a:pPr algn="l">
              <a:buFont typeface="+mj-lt"/>
              <a:buAutoNum type="arabicPeriod"/>
            </a:pPr>
            <a:r>
              <a:rPr lang="nl-NL" b="1" i="0" dirty="0">
                <a:solidFill>
                  <a:srgbClr val="000000"/>
                </a:solidFill>
                <a:effectLst/>
                <a:latin typeface="Söhne"/>
              </a:rPr>
              <a:t>Kennismaking met Joan </a:t>
            </a:r>
            <a:r>
              <a:rPr lang="nl-NL" b="1" i="0" dirty="0" err="1">
                <a:solidFill>
                  <a:srgbClr val="000000"/>
                </a:solidFill>
                <a:effectLst/>
                <a:latin typeface="Söhne"/>
              </a:rPr>
              <a:t>Miró</a:t>
            </a:r>
            <a:r>
              <a:rPr lang="nl-NL" b="1" i="0" dirty="0">
                <a:solidFill>
                  <a:srgbClr val="000000"/>
                </a:solidFill>
                <a:effectLst/>
                <a:latin typeface="Söhne"/>
              </a:rPr>
              <a:t> (15 minuten):</a:t>
            </a:r>
            <a:endParaRPr lang="nl-NL" b="0" i="0" dirty="0">
              <a:solidFill>
                <a:srgbClr val="000000"/>
              </a:solidFill>
              <a:effectLst/>
              <a:latin typeface="Söhne"/>
            </a:endParaRP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Begin met een korte introductie van Joan 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Söhne"/>
              </a:rPr>
              <a:t>Miró</a:t>
            </a: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 en zijn achtergrond. Vertel dat hij een beroemde kunstenaar was die schilderijen, beeldhouwwerken en tekeningen maakte.</a:t>
            </a: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Laat enkele van zijn beroemde kunstwerken zien aan de leerlingen en bespreek de kleuren, vormen en fantasierijke elementen in zijn werk.</a:t>
            </a:r>
          </a:p>
          <a:p>
            <a:pPr algn="l">
              <a:buFont typeface="+mj-lt"/>
              <a:buAutoNum type="arabicPeriod"/>
            </a:pPr>
            <a:r>
              <a:rPr lang="nl-NL" b="1" i="0" dirty="0">
                <a:solidFill>
                  <a:srgbClr val="000000"/>
                </a:solidFill>
                <a:effectLst/>
                <a:latin typeface="Söhne"/>
              </a:rPr>
              <a:t>Discussie over abstracte kunst (10 minuten):</a:t>
            </a:r>
            <a:endParaRPr lang="nl-NL" b="0" i="0" dirty="0">
              <a:solidFill>
                <a:srgbClr val="000000"/>
              </a:solidFill>
              <a:effectLst/>
              <a:latin typeface="Söhne"/>
            </a:endParaRP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Leg uit wat abstracte kunst is, en hoe het verschilt van realistische kunst. Gebruik voorbeelden uit 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Söhne"/>
              </a:rPr>
              <a:t>Miró's</a:t>
            </a: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 werk om dit te verduidelijken.</a:t>
            </a:r>
          </a:p>
          <a:p>
            <a:pPr algn="l">
              <a:buFont typeface="+mj-lt"/>
              <a:buAutoNum type="arabicPeriod"/>
            </a:pPr>
            <a:r>
              <a:rPr lang="nl-NL" b="1" i="0" dirty="0">
                <a:solidFill>
                  <a:srgbClr val="000000"/>
                </a:solidFill>
                <a:effectLst/>
                <a:latin typeface="Söhne"/>
              </a:rPr>
              <a:t>Creatieve activiteit (25 minuten):</a:t>
            </a:r>
            <a:endParaRPr lang="nl-NL" b="0" i="0" dirty="0">
              <a:solidFill>
                <a:srgbClr val="000000"/>
              </a:solidFill>
              <a:effectLst/>
              <a:latin typeface="Söhne"/>
            </a:endParaRP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Laat de leerlingen hun eigen abstracte kunstwerk maken, geïnspireerd door 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Söhne"/>
              </a:rPr>
              <a:t>Miró</a:t>
            </a: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. Geef ze kleurpotloden, krijt, verf of andere tekenmaterialen, en laat ze hun fantasie de vrije loop laten. Moedig ze aan om felle kleuren en speelse vormen te gebruiken.</a:t>
            </a:r>
          </a:p>
          <a:p>
            <a:pPr algn="l">
              <a:buFont typeface="+mj-lt"/>
              <a:buAutoNum type="arabicPeriod"/>
            </a:pPr>
            <a:r>
              <a:rPr lang="nl-NL" b="1" i="0" dirty="0">
                <a:solidFill>
                  <a:srgbClr val="000000"/>
                </a:solidFill>
                <a:effectLst/>
                <a:latin typeface="Söhne"/>
              </a:rPr>
              <a:t>Kunstwerk delen (10 minuten):</a:t>
            </a:r>
            <a:endParaRPr lang="nl-NL" b="0" i="0" dirty="0">
              <a:solidFill>
                <a:srgbClr val="000000"/>
              </a:solidFill>
              <a:effectLst/>
              <a:latin typeface="Söhne"/>
            </a:endParaRP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Laat de leerlingen hun kunstwerken aan de klas presenteren en vertellen over hun inspiratie.</a:t>
            </a:r>
          </a:p>
          <a:p>
            <a:pPr algn="l">
              <a:buFont typeface="+mj-lt"/>
              <a:buAutoNum type="arabicPeriod"/>
            </a:pPr>
            <a:r>
              <a:rPr lang="nl-NL" b="1" i="0" dirty="0">
                <a:solidFill>
                  <a:srgbClr val="000000"/>
                </a:solidFill>
                <a:effectLst/>
                <a:latin typeface="Söhne"/>
              </a:rPr>
              <a:t>Afsluiting (10 minuten):</a:t>
            </a:r>
            <a:endParaRPr lang="nl-NL" b="0" i="0" dirty="0">
              <a:solidFill>
                <a:srgbClr val="000000"/>
              </a:solidFill>
              <a:effectLst/>
              <a:latin typeface="Söhne"/>
            </a:endParaRP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Bespreek kort wat de leerlingen hebben geleerd over Joan </a:t>
            </a:r>
            <a:r>
              <a:rPr lang="nl-NL" b="0" i="0" dirty="0" err="1">
                <a:solidFill>
                  <a:srgbClr val="000000"/>
                </a:solidFill>
                <a:effectLst/>
                <a:latin typeface="Söhne"/>
              </a:rPr>
              <a:t>Miró</a:t>
            </a: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 en abstracte kunst.</a:t>
            </a: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Benadruk het belang van creativiteit en dat er geen foute manier is om kunst te maken.</a:t>
            </a:r>
          </a:p>
          <a:p>
            <a:pPr algn="l">
              <a:buFont typeface="+mj-lt"/>
              <a:buAutoNum type="arabicPeriod"/>
            </a:pPr>
            <a:r>
              <a:rPr lang="nl-NL" b="1" i="0" dirty="0">
                <a:solidFill>
                  <a:srgbClr val="000000"/>
                </a:solidFill>
                <a:effectLst/>
                <a:latin typeface="Söhne"/>
              </a:rPr>
              <a:t>Optioneel: Galerijwandeling (5 minuten):</a:t>
            </a:r>
            <a:endParaRPr lang="nl-NL" b="0" i="0" dirty="0">
              <a:solidFill>
                <a:srgbClr val="000000"/>
              </a:solidFill>
              <a:effectLst/>
              <a:latin typeface="Söhne"/>
            </a:endParaRPr>
          </a:p>
          <a:p>
            <a:pPr marL="785150" lvl="1" indent="-301981">
              <a:buFont typeface="+mj-lt"/>
              <a:buAutoNum type="arabicPeriod"/>
            </a:pPr>
            <a:r>
              <a:rPr lang="nl-NL" b="0" i="0" dirty="0">
                <a:solidFill>
                  <a:srgbClr val="000000"/>
                </a:solidFill>
                <a:effectLst/>
                <a:latin typeface="Söhne"/>
              </a:rPr>
              <a:t>Als de tijd het toelaat, maak een tijdelijke galerijwandeling in het klaslokaal waar de kunstwerken van de leerlingen tentoongesteld worden.</a:t>
            </a:r>
          </a:p>
          <a:p>
            <a:br>
              <a:rPr lang="nl-NL" b="0" i="0" dirty="0">
                <a:solidFill>
                  <a:srgbClr val="000000"/>
                </a:solidFill>
                <a:effectLst/>
                <a:latin typeface="Söhne"/>
              </a:rPr>
            </a:b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85E87-CE7E-4077-9F98-F8E1785945DE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903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Dit kunstwerk noemt de vrouw en de vogel,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85E87-CE7E-4077-9F98-F8E1785945DE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159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Wat zou de naam zijn van dit kunstwerk?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85E87-CE7E-4077-9F98-F8E1785945DE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567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Wat zou de naam zijn van dit kunstwerk?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85E87-CE7E-4077-9F98-F8E1785945DE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54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Bordschema om te laten staan tijdens de les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85E87-CE7E-4077-9F98-F8E1785945DE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114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7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89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0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3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3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6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4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8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6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A175829-70EA-4A6D-978C-4D0923059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3064" y="0"/>
            <a:ext cx="4348936" cy="17400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E5D2B4A-3399-4CCF-A171-7F8B1BF54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04894"/>
            <a:ext cx="640080" cy="43627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94967F-D57B-433D-9A92-5C82B10CF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1778958"/>
            <a:ext cx="7159214" cy="43627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A617DB-BC06-EE90-8923-F747E51B7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670" y="1510491"/>
            <a:ext cx="5956534" cy="2631882"/>
          </a:xfrm>
        </p:spPr>
        <p:txBody>
          <a:bodyPr>
            <a:normAutofit/>
          </a:bodyPr>
          <a:lstStyle/>
          <a:p>
            <a:pPr algn="ctr"/>
            <a:r>
              <a:rPr lang="nl-BE" sz="5400" b="0" i="0" u="none" strike="noStrike" dirty="0">
                <a:solidFill>
                  <a:schemeClr val="bg1"/>
                </a:solidFill>
                <a:effectLst/>
                <a:latin typeface="Google Sans"/>
              </a:rPr>
              <a:t>Joan </a:t>
            </a:r>
            <a:r>
              <a:rPr lang="nl-BE" sz="5400" b="0" i="0" u="none" strike="noStrike" dirty="0" err="1">
                <a:solidFill>
                  <a:schemeClr val="bg1"/>
                </a:solidFill>
                <a:effectLst/>
                <a:latin typeface="Google Sans"/>
              </a:rPr>
              <a:t>Miró</a:t>
            </a:r>
            <a:br>
              <a:rPr lang="nl-BE" sz="5400" b="0" i="0" u="none" strike="noStrike" dirty="0">
                <a:solidFill>
                  <a:schemeClr val="bg1"/>
                </a:solidFill>
                <a:effectLst/>
                <a:latin typeface="Google Sans"/>
              </a:rPr>
            </a:br>
            <a:endParaRPr lang="nl-BE" sz="5400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385CCE-B0B1-E172-2195-693A684A2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8816" y="3028336"/>
            <a:ext cx="5045022" cy="2974006"/>
          </a:xfrm>
        </p:spPr>
        <p:txBody>
          <a:bodyPr anchor="t">
            <a:normAutofit fontScale="47500" lnSpcReduction="20000"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Spanje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1893-1983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Verschillende beroepen: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kunstschilder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beeldhouwer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graficus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keramist</a:t>
            </a:r>
          </a:p>
          <a:p>
            <a:pPr algn="ctr"/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026" name="Picture 2" descr="Joan Miró kunstenaarsprofiel | ARTZUID">
            <a:extLst>
              <a:ext uri="{FF2B5EF4-FFF2-40B4-BE49-F238E27FC236}">
                <a16:creationId xmlns:a16="http://schemas.microsoft.com/office/drawing/2014/main" id="{8CDC2A16-373B-8934-245A-593B31B29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" b="-2"/>
          <a:stretch/>
        </p:blipFill>
        <p:spPr bwMode="auto">
          <a:xfrm>
            <a:off x="7815431" y="1741919"/>
            <a:ext cx="4376569" cy="442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BB57D892-A065-4003-93F3-65AB1A24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4695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6167615"/>
            <a:ext cx="7759826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BEA1DA1C-6CE0-4AE4-918F-CC0E685C5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9294" y="6167615"/>
            <a:ext cx="4392706" cy="690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9C67C3D3-B919-4C65-907E-45C21C63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6898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9BCBF7BE-192C-47B7-816B-8213C256E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05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0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D1472-582F-B463-B068-2EA063FC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7" y="1295049"/>
            <a:ext cx="3411973" cy="5197498"/>
          </a:xfrm>
        </p:spPr>
        <p:txBody>
          <a:bodyPr>
            <a:normAutofit fontScale="90000"/>
          </a:bodyPr>
          <a:lstStyle/>
          <a:p>
            <a:r>
              <a:rPr lang="nl-BE" dirty="0"/>
              <a:t>Stap 2:</a:t>
            </a:r>
            <a:br>
              <a:rPr lang="nl-BE" dirty="0"/>
            </a:br>
            <a:br>
              <a:rPr lang="nl-BE" dirty="0"/>
            </a:br>
            <a:r>
              <a:rPr lang="nl-BE" sz="2400" dirty="0"/>
              <a:t>Zie je er iets in?</a:t>
            </a:r>
            <a:br>
              <a:rPr lang="nl-BE" sz="2400" dirty="0"/>
            </a:br>
            <a:r>
              <a:rPr lang="nl-BE" sz="2400" dirty="0"/>
              <a:t>Teken gerust een oog, bek...</a:t>
            </a:r>
            <a:br>
              <a:rPr lang="nl-BE" sz="2400" dirty="0"/>
            </a:br>
            <a:br>
              <a:rPr lang="nl-BE" sz="2400" dirty="0"/>
            </a:br>
            <a:r>
              <a:rPr lang="nl-BE" sz="2400" dirty="0"/>
              <a:t>Gebruik zoveel mogelijk kleur!</a:t>
            </a:r>
            <a:br>
              <a:rPr lang="nl-BE" sz="2400" dirty="0"/>
            </a:br>
            <a:br>
              <a:rPr lang="nl-BE" sz="2400" dirty="0"/>
            </a:br>
            <a:r>
              <a:rPr lang="nl-BE" sz="2400" dirty="0"/>
              <a:t>Denk aan de kleurencirkel.</a:t>
            </a:r>
            <a:br>
              <a:rPr lang="nl-BE" sz="2400" dirty="0"/>
            </a:br>
            <a:br>
              <a:rPr lang="nl-BE" sz="2400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E9D1BE-FCAD-8E09-E76E-D67D71233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1FD457-7A30-B0E7-9C93-ED1699978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10" y="1211388"/>
            <a:ext cx="7071973" cy="44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2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33FE5-68A3-592E-383D-23DE3F3D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3:</a:t>
            </a:r>
            <a:br>
              <a:rPr lang="nl-BE" dirty="0"/>
            </a:br>
            <a:br>
              <a:rPr lang="nl-BE" dirty="0"/>
            </a:br>
            <a:r>
              <a:rPr lang="nl-BE" sz="2400" dirty="0"/>
              <a:t>Met een zwarte stift overtrek je de lijnen.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639D9-6DFE-B993-BA0D-C438B1E5F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718A90-A747-5D88-34A6-EC45F9584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9"/>
          <a:stretch/>
        </p:blipFill>
        <p:spPr>
          <a:xfrm rot="16200000">
            <a:off x="6226960" y="-125139"/>
            <a:ext cx="4471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14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CF16CB-270A-6068-F766-3F2A363A29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685" y="303897"/>
            <a:ext cx="3451891" cy="34518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DE37CE-3BB1-18A0-78B4-C97279162FA8}"/>
              </a:ext>
            </a:extLst>
          </p:cNvPr>
          <p:cNvSpPr txBox="1"/>
          <p:nvPr/>
        </p:nvSpPr>
        <p:spPr>
          <a:xfrm>
            <a:off x="5250425" y="39484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0" i="0" u="none" strike="noStrike" dirty="0">
                <a:effectLst/>
                <a:latin typeface="Google Sans"/>
              </a:rPr>
              <a:t>Joan </a:t>
            </a:r>
            <a:r>
              <a:rPr lang="nl-BE" sz="4000" b="0" i="0" u="none" strike="noStrike" dirty="0" err="1">
                <a:effectLst/>
                <a:latin typeface="Google Sans"/>
              </a:rPr>
              <a:t>Miró</a:t>
            </a:r>
            <a:endParaRPr lang="nl-BE" sz="40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E6DD9E4-FB88-14AE-4F65-7F70E2090C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BEDEB"/>
              </a:clrFrom>
              <a:clrTo>
                <a:srgbClr val="EBE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341" y="3876039"/>
            <a:ext cx="2026233" cy="2678064"/>
          </a:xfrm>
          <a:prstGeom prst="rect">
            <a:avLst/>
          </a:prstGeom>
        </p:spPr>
      </p:pic>
      <p:pic>
        <p:nvPicPr>
          <p:cNvPr id="10242" name="Picture 2" descr="c75d90f056854f83665e45f5f5d41792">
            <a:extLst>
              <a:ext uri="{FF2B5EF4-FFF2-40B4-BE49-F238E27FC236}">
                <a16:creationId xmlns:a16="http://schemas.microsoft.com/office/drawing/2014/main" id="{775EAEBD-CDE1-D4D5-CD76-D25AC1569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t="20358" r="15209" b="11684"/>
          <a:stretch/>
        </p:blipFill>
        <p:spPr bwMode="auto">
          <a:xfrm>
            <a:off x="8298423" y="498578"/>
            <a:ext cx="3545757" cy="44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E2D98A1-D0B5-F3E2-A03B-4373D39CE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51" t="25300" r="7181" b="19192"/>
          <a:stretch/>
        </p:blipFill>
        <p:spPr>
          <a:xfrm>
            <a:off x="4310772" y="1488207"/>
            <a:ext cx="3835927" cy="3421626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D2C4F88-38FE-EE8A-37EC-C1FB6607AB84}"/>
              </a:ext>
            </a:extLst>
          </p:cNvPr>
          <p:cNvCxnSpPr/>
          <p:nvPr/>
        </p:nvCxnSpPr>
        <p:spPr>
          <a:xfrm>
            <a:off x="4159045" y="0"/>
            <a:ext cx="0" cy="6858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5395825-417E-34D9-03C0-A53142E2A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771" y="5067173"/>
            <a:ext cx="3835927" cy="164995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DA0D063-CA3A-D671-C386-9A6B5B3B4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423" y="5050022"/>
            <a:ext cx="3556500" cy="166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2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8A3DB-44B7-E4DA-19FD-C9D23165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Deze bijlage kan je afdrukken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4BB8A6-7735-2321-3ACB-C561ADDD1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3886" y="4527856"/>
            <a:ext cx="4516553" cy="1570245"/>
          </a:xfrm>
        </p:spPr>
        <p:txBody>
          <a:bodyPr/>
          <a:lstStyle/>
          <a:p>
            <a:r>
              <a:rPr lang="nl-BE" dirty="0"/>
              <a:t>(Op elk kunstwerk kan je dit dan kleven)</a:t>
            </a:r>
          </a:p>
        </p:txBody>
      </p:sp>
    </p:spTree>
    <p:extLst>
      <p:ext uri="{BB962C8B-B14F-4D97-AF65-F5344CB8AC3E}">
        <p14:creationId xmlns:p14="http://schemas.microsoft.com/office/powerpoint/2010/main" val="1269938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0CDCE0BA-7DB1-73DA-355B-3EB445E1AB10}"/>
              </a:ext>
            </a:extLst>
          </p:cNvPr>
          <p:cNvSpPr/>
          <p:nvPr/>
        </p:nvSpPr>
        <p:spPr>
          <a:xfrm>
            <a:off x="78656" y="147483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CE00100-B8FC-5661-816A-FD1711CAFE5D}"/>
              </a:ext>
            </a:extLst>
          </p:cNvPr>
          <p:cNvSpPr/>
          <p:nvPr/>
        </p:nvSpPr>
        <p:spPr>
          <a:xfrm>
            <a:off x="78656" y="1253612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E52B297-D9A7-F07E-0E9E-970C70B00C33}"/>
              </a:ext>
            </a:extLst>
          </p:cNvPr>
          <p:cNvSpPr/>
          <p:nvPr/>
        </p:nvSpPr>
        <p:spPr>
          <a:xfrm>
            <a:off x="78656" y="2359741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C3EF357-9D57-1029-CAE1-E4E75FC22576}"/>
              </a:ext>
            </a:extLst>
          </p:cNvPr>
          <p:cNvSpPr/>
          <p:nvPr/>
        </p:nvSpPr>
        <p:spPr>
          <a:xfrm>
            <a:off x="78656" y="346587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C7BFD2-316D-D91F-6201-B2C5A233491C}"/>
              </a:ext>
            </a:extLst>
          </p:cNvPr>
          <p:cNvSpPr/>
          <p:nvPr/>
        </p:nvSpPr>
        <p:spPr>
          <a:xfrm>
            <a:off x="78656" y="4571999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583BB6D-137F-2D7B-BF9A-64A575195A40}"/>
              </a:ext>
            </a:extLst>
          </p:cNvPr>
          <p:cNvSpPr/>
          <p:nvPr/>
        </p:nvSpPr>
        <p:spPr>
          <a:xfrm>
            <a:off x="78656" y="566338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4A666802-CEB6-80A1-278D-706E84265C3B}"/>
              </a:ext>
            </a:extLst>
          </p:cNvPr>
          <p:cNvSpPr/>
          <p:nvPr/>
        </p:nvSpPr>
        <p:spPr>
          <a:xfrm>
            <a:off x="3141405" y="147483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A626749-73B5-AAD3-2E41-F0D70A5AB196}"/>
              </a:ext>
            </a:extLst>
          </p:cNvPr>
          <p:cNvSpPr/>
          <p:nvPr/>
        </p:nvSpPr>
        <p:spPr>
          <a:xfrm>
            <a:off x="3141405" y="1253612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E00C32C-EE97-BC93-0C52-9B1565F5B5C0}"/>
              </a:ext>
            </a:extLst>
          </p:cNvPr>
          <p:cNvSpPr/>
          <p:nvPr/>
        </p:nvSpPr>
        <p:spPr>
          <a:xfrm>
            <a:off x="3141405" y="2359741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E994673F-8960-3C87-0A08-67904A367255}"/>
              </a:ext>
            </a:extLst>
          </p:cNvPr>
          <p:cNvSpPr/>
          <p:nvPr/>
        </p:nvSpPr>
        <p:spPr>
          <a:xfrm>
            <a:off x="3141405" y="346587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BD5D926-A749-D96B-9AAD-8B1D7289ECF2}"/>
              </a:ext>
            </a:extLst>
          </p:cNvPr>
          <p:cNvSpPr/>
          <p:nvPr/>
        </p:nvSpPr>
        <p:spPr>
          <a:xfrm>
            <a:off x="3141405" y="4571999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E3AD842D-4F37-E9A8-1408-8FE16E3E37CE}"/>
              </a:ext>
            </a:extLst>
          </p:cNvPr>
          <p:cNvSpPr/>
          <p:nvPr/>
        </p:nvSpPr>
        <p:spPr>
          <a:xfrm>
            <a:off x="3141405" y="566338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0887F03D-15EE-262A-D5CE-79EFC9FA659A}"/>
              </a:ext>
            </a:extLst>
          </p:cNvPr>
          <p:cNvSpPr/>
          <p:nvPr/>
        </p:nvSpPr>
        <p:spPr>
          <a:xfrm>
            <a:off x="6169745" y="147483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E5051938-9D6C-A4E8-AACE-D0867789EAF1}"/>
              </a:ext>
            </a:extLst>
          </p:cNvPr>
          <p:cNvSpPr/>
          <p:nvPr/>
        </p:nvSpPr>
        <p:spPr>
          <a:xfrm>
            <a:off x="6169745" y="1253612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28B9BD47-F7E5-13C2-F0BD-84E40C279BA2}"/>
              </a:ext>
            </a:extLst>
          </p:cNvPr>
          <p:cNvSpPr/>
          <p:nvPr/>
        </p:nvSpPr>
        <p:spPr>
          <a:xfrm>
            <a:off x="6169745" y="2359741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2F2F6700-2BB4-B9B2-2B37-C3A8DD688CBD}"/>
              </a:ext>
            </a:extLst>
          </p:cNvPr>
          <p:cNvSpPr/>
          <p:nvPr/>
        </p:nvSpPr>
        <p:spPr>
          <a:xfrm>
            <a:off x="6169745" y="346587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DFA733D8-5F82-3E6E-4346-C734AEA07014}"/>
              </a:ext>
            </a:extLst>
          </p:cNvPr>
          <p:cNvSpPr/>
          <p:nvPr/>
        </p:nvSpPr>
        <p:spPr>
          <a:xfrm>
            <a:off x="6169745" y="4571999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8357EB20-E3DB-84B1-B569-00FB2C0CE2ED}"/>
              </a:ext>
            </a:extLst>
          </p:cNvPr>
          <p:cNvSpPr/>
          <p:nvPr/>
        </p:nvSpPr>
        <p:spPr>
          <a:xfrm>
            <a:off x="6169745" y="566338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8D594E57-8B3F-0D08-8645-690DDB68EB55}"/>
              </a:ext>
            </a:extLst>
          </p:cNvPr>
          <p:cNvSpPr/>
          <p:nvPr/>
        </p:nvSpPr>
        <p:spPr>
          <a:xfrm>
            <a:off x="9198085" y="147483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3A1D3D62-24F7-1B63-30FD-3D5C3BE9A554}"/>
              </a:ext>
            </a:extLst>
          </p:cNvPr>
          <p:cNvSpPr/>
          <p:nvPr/>
        </p:nvSpPr>
        <p:spPr>
          <a:xfrm>
            <a:off x="9198085" y="1253612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D7778007-5EEF-C7EA-620B-AA9A3DE3A0B5}"/>
              </a:ext>
            </a:extLst>
          </p:cNvPr>
          <p:cNvSpPr/>
          <p:nvPr/>
        </p:nvSpPr>
        <p:spPr>
          <a:xfrm>
            <a:off x="9198085" y="2359741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30401FF0-63E7-70BC-FBEA-14CF7AB3130E}"/>
              </a:ext>
            </a:extLst>
          </p:cNvPr>
          <p:cNvSpPr/>
          <p:nvPr/>
        </p:nvSpPr>
        <p:spPr>
          <a:xfrm>
            <a:off x="9198085" y="346587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ABAB645B-F1CB-A2EE-C0DF-AA4EF264A29D}"/>
              </a:ext>
            </a:extLst>
          </p:cNvPr>
          <p:cNvSpPr/>
          <p:nvPr/>
        </p:nvSpPr>
        <p:spPr>
          <a:xfrm>
            <a:off x="9198085" y="4571999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701F8151-B706-73FB-08B4-28319687DA5F}"/>
              </a:ext>
            </a:extLst>
          </p:cNvPr>
          <p:cNvSpPr/>
          <p:nvPr/>
        </p:nvSpPr>
        <p:spPr>
          <a:xfrm>
            <a:off x="9198085" y="5663380"/>
            <a:ext cx="2880852" cy="9832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100" dirty="0">
                <a:solidFill>
                  <a:schemeClr val="tx1"/>
                </a:solidFill>
              </a:rPr>
              <a:t>Kunstwerk in de stijl van Joan </a:t>
            </a:r>
            <a:r>
              <a:rPr lang="nl-BE" sz="1100" dirty="0" err="1">
                <a:solidFill>
                  <a:schemeClr val="tx1"/>
                </a:solidFill>
              </a:rPr>
              <a:t>Miro</a:t>
            </a:r>
            <a:r>
              <a:rPr lang="nl-BE" sz="11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nl-BE" sz="1050" dirty="0">
                <a:solidFill>
                  <a:schemeClr val="tx1"/>
                </a:solidFill>
              </a:rPr>
              <a:t>Abstracte kunst + gebruik kleurencirkel.</a:t>
            </a:r>
          </a:p>
          <a:p>
            <a:pPr algn="ctr"/>
            <a:endParaRPr lang="nl-BE" sz="1100" dirty="0">
              <a:solidFill>
                <a:schemeClr val="tx1"/>
              </a:solidFill>
            </a:endParaRPr>
          </a:p>
          <a:p>
            <a:pPr algn="ctr"/>
            <a:r>
              <a:rPr lang="nl-BE" sz="1100" dirty="0">
                <a:solidFill>
                  <a:schemeClr val="tx1"/>
                </a:solidFill>
              </a:rPr>
              <a:t>Naam kunstenaar: 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347092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F440F-D5C9-B47C-C047-22B44C42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Vrouw en vogel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2F477D-35D7-7DC2-7AEA-33130F24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AB2584-59D9-D780-A109-94A52506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24" r="2" b="5061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B66D06-5A13-6EE1-9024-FCB63430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Ladders kruisen de blauwe lucht in een wiel van vuur.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F61E6-1A71-6A82-DB46-E84696FA8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ening, verven, Kinderkunst, illustratie&#10;&#10;Automatisch gegenereerde beschrijving">
            <a:extLst>
              <a:ext uri="{FF2B5EF4-FFF2-40B4-BE49-F238E27FC236}">
                <a16:creationId xmlns:a16="http://schemas.microsoft.com/office/drawing/2014/main" id="{26FB20AC-1AAE-7BB9-829E-12035CD72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3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8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87E108-8EBD-548F-6065-717AE107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69ADF-BE60-9772-E240-58110B7AC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799DEB-DB0A-D8D0-AFAB-CE20D7786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3" r="2764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8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6" name="Rectangle 514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48" name="Rectangle 5147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F3D022-5B37-2B2D-EA6F-53AF1713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Jullie kunnen dit ook! </a:t>
            </a:r>
          </a:p>
        </p:txBody>
      </p:sp>
      <p:sp>
        <p:nvSpPr>
          <p:cNvPr id="5150" name="Rectangle 5149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4" name="Rectangle 5153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ake Art Like Miró - YouTube">
            <a:extLst>
              <a:ext uri="{FF2B5EF4-FFF2-40B4-BE49-F238E27FC236}">
                <a16:creationId xmlns:a16="http://schemas.microsoft.com/office/drawing/2014/main" id="{97BA89BF-29B0-4293-CE18-C0167BF8A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r="9202" b="2"/>
          <a:stretch/>
        </p:blipFill>
        <p:spPr bwMode="auto">
          <a:xfrm>
            <a:off x="6858023" y="-2"/>
            <a:ext cx="5333976" cy="33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4C1AED8-3FCB-653C-B8CB-35E4B5E5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5" r="2" b="13488"/>
          <a:stretch/>
        </p:blipFill>
        <p:spPr>
          <a:xfrm>
            <a:off x="1067712" y="3435496"/>
            <a:ext cx="5790310" cy="3422504"/>
          </a:xfrm>
          <a:prstGeom prst="rect">
            <a:avLst/>
          </a:prstGeom>
        </p:spPr>
      </p:pic>
      <p:sp>
        <p:nvSpPr>
          <p:cNvPr id="5156" name="Rectangle 5155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8" name="Rectangle 5157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E5641B-4F05-1305-678D-DBC0BB2C3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762" y="3928342"/>
            <a:ext cx="4162319" cy="2285000"/>
          </a:xfrm>
        </p:spPr>
        <p:txBody>
          <a:bodyPr anchor="t">
            <a:normAutofit/>
          </a:bodyPr>
          <a:lstStyle/>
          <a:p>
            <a:endParaRPr lang="nl-BE"/>
          </a:p>
        </p:txBody>
      </p:sp>
      <p:sp>
        <p:nvSpPr>
          <p:cNvPr id="5160" name="Rectangle 5159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AFB77A-B170-CC03-C093-765F2442F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876" y="3499503"/>
            <a:ext cx="5335123" cy="336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0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B2FA81-BB55-898C-0EE6-244B1DF14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2" r="3" b="3"/>
          <a:stretch/>
        </p:blipFill>
        <p:spPr>
          <a:xfrm>
            <a:off x="20" y="719747"/>
            <a:ext cx="4458058" cy="53896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512457-D5C8-354C-6801-989E92D5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>
            <a:normAutofit/>
          </a:bodyPr>
          <a:lstStyle/>
          <a:p>
            <a:r>
              <a:rPr lang="nl-BE" dirty="0"/>
              <a:t>Hoe?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62A74B-224F-2912-EECB-EF68EC011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857" y="2268656"/>
            <a:ext cx="6627226" cy="3505938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nl-NL" sz="1500" dirty="0"/>
              <a:t>Vormen: </a:t>
            </a:r>
          </a:p>
          <a:p>
            <a:pPr>
              <a:lnSpc>
                <a:spcPct val="130000"/>
              </a:lnSpc>
            </a:pPr>
            <a:r>
              <a:rPr lang="nl-NL" sz="1500" b="0" dirty="0"/>
              <a:t>vierkant, cirkel, driehoek,...                    </a:t>
            </a:r>
          </a:p>
          <a:p>
            <a:pPr>
              <a:lnSpc>
                <a:spcPct val="130000"/>
              </a:lnSpc>
            </a:pPr>
            <a:r>
              <a:rPr lang="nl-NL" sz="1500" b="0" dirty="0"/>
              <a:t> vormen uit de natuur, vrije vormen </a:t>
            </a:r>
            <a:br>
              <a:rPr lang="nl-NL" sz="1500" dirty="0"/>
            </a:br>
            <a:endParaRPr lang="nl-NL" sz="1500" dirty="0"/>
          </a:p>
          <a:p>
            <a:pPr>
              <a:lnSpc>
                <a:spcPct val="130000"/>
              </a:lnSpc>
            </a:pPr>
            <a:r>
              <a:rPr lang="nl-NL" sz="1500" dirty="0"/>
              <a:t>Soorten lijnen </a:t>
            </a:r>
          </a:p>
          <a:p>
            <a:pPr>
              <a:lnSpc>
                <a:spcPct val="130000"/>
              </a:lnSpc>
            </a:pPr>
            <a:r>
              <a:rPr lang="nl-NL" sz="1500" b="0" dirty="0"/>
              <a:t>(recht, hoekig of met rondingen).</a:t>
            </a:r>
          </a:p>
          <a:p>
            <a:pPr>
              <a:lnSpc>
                <a:spcPct val="130000"/>
              </a:lnSpc>
            </a:pPr>
            <a:endParaRPr lang="nl-NL" sz="1500" dirty="0"/>
          </a:p>
          <a:p>
            <a:pPr>
              <a:lnSpc>
                <a:spcPct val="130000"/>
              </a:lnSpc>
            </a:pPr>
            <a:r>
              <a:rPr lang="nl-NL" sz="1500" dirty="0"/>
              <a:t>Basiskleuren: </a:t>
            </a:r>
            <a:r>
              <a:rPr lang="nl-NL" sz="1500" b="0" dirty="0"/>
              <a:t>blauw, rood en geel.</a:t>
            </a:r>
            <a:endParaRPr lang="nl-BE" sz="1500" b="0" dirty="0"/>
          </a:p>
          <a:p>
            <a:pPr>
              <a:lnSpc>
                <a:spcPct val="130000"/>
              </a:lnSpc>
            </a:pPr>
            <a:endParaRPr lang="nl-BE" sz="15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Kleurencirkel van Itten: alles wat je moet weten - Roy Korpel">
            <a:extLst>
              <a:ext uri="{FF2B5EF4-FFF2-40B4-BE49-F238E27FC236}">
                <a16:creationId xmlns:a16="http://schemas.microsoft.com/office/drawing/2014/main" id="{B56A0CB9-DE0F-B876-7F96-5D5672F4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33" y="2969578"/>
            <a:ext cx="3124678" cy="219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4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799DEB-DB0A-D8D0-AFAB-CE20D7786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2" r="-1" b="-1"/>
          <a:stretch/>
        </p:blipFill>
        <p:spPr>
          <a:xfrm>
            <a:off x="20" y="719747"/>
            <a:ext cx="4458058" cy="53896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87E108-8EBD-548F-6065-717AE107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7" y="1439494"/>
            <a:ext cx="6627226" cy="1154102"/>
          </a:xfrm>
        </p:spPr>
        <p:txBody>
          <a:bodyPr>
            <a:normAutofit fontScale="90000"/>
          </a:bodyPr>
          <a:lstStyle/>
          <a:p>
            <a:r>
              <a:rPr lang="nl-BE" dirty="0"/>
              <a:t>Schilderijen gebaseerd op zijn werk. (niet origineel)</a:t>
            </a:r>
            <a:br>
              <a:rPr lang="nl-BE" dirty="0"/>
            </a:br>
            <a:r>
              <a:rPr lang="nl-BE" dirty="0"/>
              <a:t>Meer kleuren...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69ADF-BE60-9772-E240-58110B7AC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7" y="3458097"/>
            <a:ext cx="6627226" cy="3505938"/>
          </a:xfrm>
        </p:spPr>
        <p:txBody>
          <a:bodyPr anchor="t">
            <a:normAutofit/>
          </a:bodyPr>
          <a:lstStyle/>
          <a:p>
            <a:r>
              <a:rPr lang="nl-BE" dirty="0"/>
              <a:t>Welke kleuren zien jullie allemaal?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Kleurencirkel van Johannes Itten: zo werkt het voor je interieur | vtwonen  - vtwonen NL">
            <a:extLst>
              <a:ext uri="{FF2B5EF4-FFF2-40B4-BE49-F238E27FC236}">
                <a16:creationId xmlns:a16="http://schemas.microsoft.com/office/drawing/2014/main" id="{96BE3D43-327F-4226-D84D-190847A8E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395" y="4208517"/>
            <a:ext cx="1870488" cy="187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93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CF16CB-270A-6068-F766-3F2A363A29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393" y="0"/>
            <a:ext cx="6858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D89DE6F-C31A-A1B9-5D71-998BE90D7E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7756" y="376463"/>
            <a:ext cx="3371851" cy="3371851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113BCEF-E53B-A397-794F-475CF80D27BD}"/>
              </a:ext>
            </a:extLst>
          </p:cNvPr>
          <p:cNvSpPr/>
          <p:nvPr/>
        </p:nvSpPr>
        <p:spPr>
          <a:xfrm>
            <a:off x="10540181" y="1723175"/>
            <a:ext cx="747251" cy="67842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257AF45D-4604-85B3-9A85-F02A0D7216DD}"/>
              </a:ext>
            </a:extLst>
          </p:cNvPr>
          <p:cNvSpPr/>
          <p:nvPr/>
        </p:nvSpPr>
        <p:spPr>
          <a:xfrm>
            <a:off x="10540181" y="3748313"/>
            <a:ext cx="727586" cy="754626"/>
          </a:xfrm>
          <a:prstGeom prst="ellipse">
            <a:avLst/>
          </a:prstGeom>
          <a:solidFill>
            <a:srgbClr val="F03CE7"/>
          </a:solidFill>
          <a:ln>
            <a:solidFill>
              <a:srgbClr val="F03C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0C5CAA31-74CB-1DCA-F18E-20AFCC0E12FE}"/>
              </a:ext>
            </a:extLst>
          </p:cNvPr>
          <p:cNvSpPr/>
          <p:nvPr/>
        </p:nvSpPr>
        <p:spPr>
          <a:xfrm>
            <a:off x="8543004" y="3748313"/>
            <a:ext cx="727586" cy="7546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9161E5D9-BF17-BCBC-553E-BA0CE0CC6515}"/>
              </a:ext>
            </a:extLst>
          </p:cNvPr>
          <p:cNvSpPr/>
          <p:nvPr/>
        </p:nvSpPr>
        <p:spPr>
          <a:xfrm>
            <a:off x="9585837" y="3748313"/>
            <a:ext cx="727586" cy="75462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8504A45-3A10-F49E-4B82-5BB033663389}"/>
              </a:ext>
            </a:extLst>
          </p:cNvPr>
          <p:cNvSpPr txBox="1"/>
          <p:nvPr/>
        </p:nvSpPr>
        <p:spPr>
          <a:xfrm>
            <a:off x="9270590" y="394894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+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25B4CF4-48C8-DD22-49BB-DADA3144055F}"/>
              </a:ext>
            </a:extLst>
          </p:cNvPr>
          <p:cNvSpPr txBox="1"/>
          <p:nvPr/>
        </p:nvSpPr>
        <p:spPr>
          <a:xfrm>
            <a:off x="10263031" y="397820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=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6B1658F8-B352-2436-0717-435F87BC9323}"/>
              </a:ext>
            </a:extLst>
          </p:cNvPr>
          <p:cNvSpPr/>
          <p:nvPr/>
        </p:nvSpPr>
        <p:spPr>
          <a:xfrm>
            <a:off x="8723366" y="4742661"/>
            <a:ext cx="727586" cy="75462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6CD5EA85-5D22-EE78-3C33-7D5DF96A979E}"/>
              </a:ext>
            </a:extLst>
          </p:cNvPr>
          <p:cNvSpPr/>
          <p:nvPr/>
        </p:nvSpPr>
        <p:spPr>
          <a:xfrm>
            <a:off x="9634386" y="4742661"/>
            <a:ext cx="727586" cy="75462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464FEBF3-C0D5-FB28-1534-285A575CE33E}"/>
              </a:ext>
            </a:extLst>
          </p:cNvPr>
          <p:cNvSpPr/>
          <p:nvPr/>
        </p:nvSpPr>
        <p:spPr>
          <a:xfrm>
            <a:off x="7812346" y="4744574"/>
            <a:ext cx="727586" cy="7546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FD3A80D-3BA7-FDBD-8C52-D6DC69197ED7}"/>
              </a:ext>
            </a:extLst>
          </p:cNvPr>
          <p:cNvSpPr txBox="1"/>
          <p:nvPr/>
        </p:nvSpPr>
        <p:spPr>
          <a:xfrm>
            <a:off x="10326325" y="49353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=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068F860-ABC5-00B8-B2F1-354AE904B8EA}"/>
              </a:ext>
            </a:extLst>
          </p:cNvPr>
          <p:cNvSpPr txBox="1"/>
          <p:nvPr/>
        </p:nvSpPr>
        <p:spPr>
          <a:xfrm>
            <a:off x="9355705" y="49390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+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2760EC1-DE7B-11B4-6022-B2E505C771F9}"/>
              </a:ext>
            </a:extLst>
          </p:cNvPr>
          <p:cNvSpPr txBox="1"/>
          <p:nvPr/>
        </p:nvSpPr>
        <p:spPr>
          <a:xfrm>
            <a:off x="8444685" y="494818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+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5C6BDA5A-7002-EE0C-E7B6-DADD83EFAD6E}"/>
              </a:ext>
            </a:extLst>
          </p:cNvPr>
          <p:cNvSpPr/>
          <p:nvPr/>
        </p:nvSpPr>
        <p:spPr>
          <a:xfrm>
            <a:off x="10632058" y="4717713"/>
            <a:ext cx="727586" cy="7546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674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54225-B352-BDD8-2290-D2860626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Stap 1:</a:t>
            </a:r>
            <a:br>
              <a:rPr lang="nl-BE" dirty="0"/>
            </a:br>
            <a:br>
              <a:rPr lang="nl-BE" dirty="0"/>
            </a:br>
            <a:r>
              <a:rPr lang="nl-BE" sz="3200" dirty="0"/>
              <a:t>Teken een lijn met veel kronkels.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6EC826-2AF5-3215-519D-8E4098065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773" y="705113"/>
            <a:ext cx="7220022" cy="4928075"/>
          </a:xfrm>
        </p:spPr>
      </p:pic>
    </p:spTree>
    <p:extLst>
      <p:ext uri="{BB962C8B-B14F-4D97-AF65-F5344CB8AC3E}">
        <p14:creationId xmlns:p14="http://schemas.microsoft.com/office/powerpoint/2010/main" val="4205691909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875</Words>
  <Application>Microsoft Office PowerPoint</Application>
  <PresentationFormat>Breedbeeld</PresentationFormat>
  <Paragraphs>155</Paragraphs>
  <Slides>14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Meiryo</vt:lpstr>
      <vt:lpstr>Calibri</vt:lpstr>
      <vt:lpstr>Corbel</vt:lpstr>
      <vt:lpstr>Google Sans</vt:lpstr>
      <vt:lpstr>Söhne</vt:lpstr>
      <vt:lpstr>ShojiVTI</vt:lpstr>
      <vt:lpstr>Joan Miró </vt:lpstr>
      <vt:lpstr>Vrouw en vogel</vt:lpstr>
      <vt:lpstr>Ladders kruisen de blauwe lucht in een wiel van vuur.</vt:lpstr>
      <vt:lpstr>?</vt:lpstr>
      <vt:lpstr>Jullie kunnen dit ook! </vt:lpstr>
      <vt:lpstr>Hoe?</vt:lpstr>
      <vt:lpstr>Schilderijen gebaseerd op zijn werk. (niet origineel) Meer kleuren...</vt:lpstr>
      <vt:lpstr>PowerPoint-presentatie</vt:lpstr>
      <vt:lpstr>Stap 1:  Teken een lijn met veel kronkels.</vt:lpstr>
      <vt:lpstr>Stap 2:  Zie je er iets in? Teken gerust een oog, bek...  Gebruik zoveel mogelijk kleur!  Denk aan de kleurencirkel.  </vt:lpstr>
      <vt:lpstr>Stap 3:  Met een zwarte stift overtrek je de lijnen.</vt:lpstr>
      <vt:lpstr>PowerPoint-presentatie</vt:lpstr>
      <vt:lpstr>Deze bijlage kan je afdrukken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Joan Miró </dc:title>
  <dc:creator>Lieselot De Baets</dc:creator>
  <cp:lastModifiedBy>Lieselot De Baets</cp:lastModifiedBy>
  <cp:revision>5</cp:revision>
  <cp:lastPrinted>2023-11-04T12:39:19Z</cp:lastPrinted>
  <dcterms:created xsi:type="dcterms:W3CDTF">2023-11-04T10:37:35Z</dcterms:created>
  <dcterms:modified xsi:type="dcterms:W3CDTF">2023-11-04T12:40:34Z</dcterms:modified>
</cp:coreProperties>
</file>