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9" r:id="rId3"/>
    <p:sldId id="260" r:id="rId4"/>
    <p:sldId id="262" r:id="rId5"/>
    <p:sldId id="263" r:id="rId6"/>
    <p:sldId id="264" r:id="rId7"/>
    <p:sldId id="269" r:id="rId8"/>
    <p:sldId id="266" r:id="rId9"/>
    <p:sldId id="272" r:id="rId10"/>
    <p:sldId id="276" r:id="rId11"/>
    <p:sldId id="278" r:id="rId12"/>
    <p:sldId id="277" r:id="rId13"/>
    <p:sldId id="279" r:id="rId14"/>
    <p:sldId id="280" r:id="rId15"/>
    <p:sldId id="283" r:id="rId16"/>
    <p:sldId id="275" r:id="rId17"/>
    <p:sldId id="274" r:id="rId18"/>
    <p:sldId id="265" r:id="rId19"/>
    <p:sldId id="281" r:id="rId20"/>
    <p:sldId id="282" r:id="rId21"/>
    <p:sldId id="284" r:id="rId22"/>
    <p:sldId id="286" r:id="rId23"/>
    <p:sldId id="285" r:id="rId24"/>
    <p:sldId id="287" r:id="rId25"/>
    <p:sldId id="270" r:id="rId26"/>
    <p:sldId id="271" r:id="rId27"/>
    <p:sldId id="257" r:id="rId28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8DB"/>
    <a:srgbClr val="C6B054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855E2A-8306-4465-9F5F-3FDDED7A56E3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3AFCB-669A-4115-9D67-B36392F03E3E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75165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Welke dieren heb je gezien in Pairi Daiza?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50752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21212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92320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De goudvis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78171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55570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993040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59741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13425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84187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Geen ruggengraat</a:t>
            </a:r>
          </a:p>
          <a:p>
            <a:r>
              <a:rPr lang="nl-BE" dirty="0"/>
              <a:t>Geen of veel poten</a:t>
            </a:r>
          </a:p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97674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Kunnen vissen zeeziek worden?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3830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75970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811067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089854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De blauwe vinvis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717926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37796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19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449322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33182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De blauwe vinvis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21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055415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De blauwe vinvis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771463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De blauwe vinvis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560071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279753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We speelden bingo in Pairi Daiza. Weten jullie nog de namen van deze dieren?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3AFCB-669A-4115-9D67-B36392F03E3E}" type="slidenum">
              <a:rPr lang="nl-BE" smtClean="0"/>
              <a:t>26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52819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99FCDE-BE74-F614-8030-5F617B1037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2B274B-BCCC-01F7-26D2-DE6A919C2C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9B4057B-F763-9F1A-6783-E15F9D598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3490D86-431C-C5C8-64BB-BC3C96DDE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38ECF56-54DE-85A1-DCE0-C5D0D3438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203170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1257FD-EF1D-72CD-AE1C-19DF85B77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7057861-A6A9-26C7-F26B-9049E0F089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B5EFC2C-D324-AC1F-F55B-F9870D5F4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9CAAD0-1080-4B45-58FA-40AB9FCBC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D2DF275-6AFD-3048-B039-ED78D11FF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132735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800D80-F5D5-68B2-8191-E4A4BAD6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355792C-B4A6-3A07-9B9E-554AC3660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B417CD0-59CF-A7E8-6E0E-F73D81C11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95FD518-8410-FA50-F017-58EB532C8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1AE4D2E-4B12-20A7-8ED9-0B1AD4494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68113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599872-6E72-8182-7F7C-B9F57080E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1402B9-BA81-8CEB-E68A-0FC27A2C8E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D7FB3E-613B-2B33-8AA0-A33B69C10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45D0584-16B2-B9E9-B23E-17FB9C08E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6C5BF56-CC3F-F4CF-662A-8B3068D1E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4B7CB5B-29D1-E0C1-B362-B8D39FC85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0886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86DEFE-6177-18DF-B517-BE2BA9FD2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4CE7E3F-DC70-BB3A-543F-D7AC1D0DD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627852C-3B46-363D-6B08-3D44835C57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7708735-2AEC-5F6D-ED73-CD7B2F9540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3410C76-2D3F-31ED-1865-B73F903BC3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C87513E-17AB-0FA7-07C7-522F503EA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851D08F-771E-E65A-99A1-00FF02A98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830658F-F803-CFCD-BDE0-0DDB8AFCE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29365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397076-FFD0-3D99-0A4A-8F8396714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64A2E91-9385-73B2-EC59-D3EE36E50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E22F1D3-705C-7413-A1A0-1A4ABA6D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FA85EE4-89F6-C08F-8C56-DBFA80431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95085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29BF934-0586-BECD-0B99-FC05F0E69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CC16AFC-EE8F-9EBE-6F7C-FB68C3E83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88A427C-DA12-CEBD-0577-6F24B6091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721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547EE0-D707-1776-79E3-6C5E251F5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87CBDDD-EE79-CE23-5141-B43B3ECD5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7FA3F2A-553C-0D43-A219-2ACC9F1EDA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565D0E-473D-00C8-80DD-CA90A0A07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963C5A9-FFAD-5B4D-9423-280C14EFF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A22BE57-9D6A-0193-572A-7C75FFF29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0753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28DE80-74D7-0676-E443-5ACAB268B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92BD773-B983-BBFD-3FE4-7866CCF61C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130AB13-CC80-4AE2-1AEE-EC69A15192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4F55B0B-4A83-564E-7CD7-F8EEC5D8C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26BCCA5-593C-5FAE-A57E-9F3562AD6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A754830-1462-5E91-F757-61B4DE46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01430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B55F2C-7A45-6A54-8093-5F7CC061E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84A1556-3B1F-C9F7-6466-1BB72F43DD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862FB1-B378-2942-E872-9EA684089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95808EB-BC5F-91C8-9130-69BE2E3ED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477277A-397D-687A-B740-B7C864B86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684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E68D2CA-1E24-9F6B-4EC2-9D278ED11E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83AEA62-28F9-70A3-BE90-4E09E5EB2E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0D7DAB-A484-ACF1-5639-E54120C69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C5D324-8E2E-72EA-1A8A-E4F73D79A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A535FA0-6965-578E-E1B8-23830AE97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832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99ABFF9-5DB6-21F2-2427-7B2762A58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4E2F46A-5409-F148-1DCC-C5898346E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BB59DCA-2A9B-6386-4314-131A89C0EB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504B5-8DBC-489A-B80D-8E687C3264E4}" type="datetimeFigureOut">
              <a:rPr lang="nl-BE" smtClean="0"/>
              <a:t>4/10/2023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237A8A7-9E0F-B5EF-6F24-F54BF276B5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D3C699C-6F3A-5FCF-05D7-FB929AB82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70DDB-BA66-498A-A4F6-DF5941AE24DF}" type="slidenum">
              <a:rPr lang="nl-BE" smtClean="0"/>
              <a:t>‹nr.›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6641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vz0RLdKXz-U?feature=oembed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DIcqxwxb90?feature=oembed" TargetMode="Externa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jpeg"/><Relationship Id="rId5" Type="http://schemas.openxmlformats.org/officeDocument/2006/relationships/image" Target="../media/image17.jpe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5OY3wX7ob5k?feature=oembed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png"/><Relationship Id="rId3" Type="http://schemas.openxmlformats.org/officeDocument/2006/relationships/image" Target="../media/image3.png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0" Type="http://schemas.openxmlformats.org/officeDocument/2006/relationships/image" Target="../media/image41.png"/><Relationship Id="rId4" Type="http://schemas.openxmlformats.org/officeDocument/2006/relationships/image" Target="../media/image35.jpeg"/><Relationship Id="rId9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hamoaeundOQ?feature=oembed" TargetMode="External"/><Relationship Id="rId5" Type="http://schemas.openxmlformats.org/officeDocument/2006/relationships/image" Target="../media/image50.jpe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BnYwNPF8ENw?feature=oembed" TargetMode="External"/><Relationship Id="rId5" Type="http://schemas.openxmlformats.org/officeDocument/2006/relationships/image" Target="../media/image51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Oh15ogZlkY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659566" y="577121"/>
            <a:ext cx="10867869" cy="5696262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811967" y="729521"/>
            <a:ext cx="10520598" cy="5416446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l-BE" dirty="0"/>
          </a:p>
        </p:txBody>
      </p:sp>
      <p:pic>
        <p:nvPicPr>
          <p:cNvPr id="1032" name="Picture 8" descr="Flamingo Vectors &amp; Illustrations for Free Download | Freepik">
            <a:extLst>
              <a:ext uri="{FF2B5EF4-FFF2-40B4-BE49-F238E27FC236}">
                <a16:creationId xmlns:a16="http://schemas.microsoft.com/office/drawing/2014/main" id="{CD060667-EEF8-AD3E-F0F4-99CC926DD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8796" y="3509963"/>
            <a:ext cx="2076598" cy="319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470+ Vleerhond Illustraties, royalty-free vector illustraties en clip-art -  iStock">
            <a:extLst>
              <a:ext uri="{FF2B5EF4-FFF2-40B4-BE49-F238E27FC236}">
                <a16:creationId xmlns:a16="http://schemas.microsoft.com/office/drawing/2014/main" id="{68248BBD-3CB8-11C7-A5E6-F80D72051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081" y="-238378"/>
            <a:ext cx="3662164" cy="366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Réduction Pairi Daiza entrée -40% | octobre 2023">
            <a:extLst>
              <a:ext uri="{FF2B5EF4-FFF2-40B4-BE49-F238E27FC236}">
                <a16:creationId xmlns:a16="http://schemas.microsoft.com/office/drawing/2014/main" id="{FFAD5028-1B0D-1872-DF12-DE04A7D04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584" y="4234087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Réduction Pairi Daiza entrée -40% | octobre 2023">
            <a:extLst>
              <a:ext uri="{FF2B5EF4-FFF2-40B4-BE49-F238E27FC236}">
                <a16:creationId xmlns:a16="http://schemas.microsoft.com/office/drawing/2014/main" id="{217EA3E4-4690-1DC8-5744-0C3587EDD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638" y="1089727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hthoek 14">
            <a:extLst>
              <a:ext uri="{FF2B5EF4-FFF2-40B4-BE49-F238E27FC236}">
                <a16:creationId xmlns:a16="http://schemas.microsoft.com/office/drawing/2014/main" id="{A64D3B63-58BC-93D9-428F-820D07ABA9D6}"/>
              </a:ext>
            </a:extLst>
          </p:cNvPr>
          <p:cNvSpPr/>
          <p:nvPr/>
        </p:nvSpPr>
        <p:spPr>
          <a:xfrm>
            <a:off x="3015624" y="1922219"/>
            <a:ext cx="6093499" cy="2667486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6000" dirty="0">
                <a:solidFill>
                  <a:schemeClr val="tx1"/>
                </a:solidFill>
                <a:latin typeface="Arial Nova Light" panose="020B0304020202020204" pitchFamily="34" charset="0"/>
              </a:rPr>
              <a:t>Project </a:t>
            </a:r>
          </a:p>
          <a:p>
            <a:pPr algn="ctr"/>
            <a:r>
              <a:rPr lang="nl-BE" sz="6000" dirty="0">
                <a:solidFill>
                  <a:schemeClr val="tx1"/>
                </a:solidFill>
                <a:latin typeface="Arial Nova Light" panose="020B0304020202020204" pitchFamily="34" charset="0"/>
              </a:rPr>
              <a:t>Pairi Daiza</a:t>
            </a:r>
          </a:p>
        </p:txBody>
      </p:sp>
    </p:spTree>
    <p:extLst>
      <p:ext uri="{BB962C8B-B14F-4D97-AF65-F5344CB8AC3E}">
        <p14:creationId xmlns:p14="http://schemas.microsoft.com/office/powerpoint/2010/main" val="3229534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659566" y="577121"/>
            <a:ext cx="10867869" cy="5696262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1398508" y="1374551"/>
            <a:ext cx="9490445" cy="4152609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nl-BE" dirty="0"/>
          </a:p>
        </p:txBody>
      </p:sp>
      <p:pic>
        <p:nvPicPr>
          <p:cNvPr id="2050" name="Picture 2" descr="Dieren in de savanne - Fotobehang">
            <a:extLst>
              <a:ext uri="{FF2B5EF4-FFF2-40B4-BE49-F238E27FC236}">
                <a16:creationId xmlns:a16="http://schemas.microsoft.com/office/drawing/2014/main" id="{482A3A70-24D2-6B4F-E49C-C4434F4E6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6" y="618806"/>
            <a:ext cx="10867869" cy="562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086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3A885185-F704-140B-2C1E-55B393807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524" y="694359"/>
            <a:ext cx="8809483" cy="2385267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569D262F-8B7C-FC3A-5773-2615617217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759" y="3467557"/>
            <a:ext cx="8809483" cy="2362405"/>
          </a:xfrm>
          <a:prstGeom prst="rect">
            <a:avLst/>
          </a:prstGeom>
        </p:spPr>
      </p:pic>
      <p:sp>
        <p:nvSpPr>
          <p:cNvPr id="13" name="Tekstvak 12">
            <a:extLst>
              <a:ext uri="{FF2B5EF4-FFF2-40B4-BE49-F238E27FC236}">
                <a16:creationId xmlns:a16="http://schemas.microsoft.com/office/drawing/2014/main" id="{A39D604B-64A1-A878-F988-2017031462BB}"/>
              </a:ext>
            </a:extLst>
          </p:cNvPr>
          <p:cNvSpPr txBox="1"/>
          <p:nvPr/>
        </p:nvSpPr>
        <p:spPr>
          <a:xfrm>
            <a:off x="2398010" y="3049623"/>
            <a:ext cx="10163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panda</a:t>
            </a:r>
          </a:p>
        </p:txBody>
      </p:sp>
      <p:sp>
        <p:nvSpPr>
          <p:cNvPr id="15" name="Tekstvak 14">
            <a:extLst>
              <a:ext uri="{FF2B5EF4-FFF2-40B4-BE49-F238E27FC236}">
                <a16:creationId xmlns:a16="http://schemas.microsoft.com/office/drawing/2014/main" id="{DD5385E5-AE78-63CD-615B-4E2908553D3D}"/>
              </a:ext>
            </a:extLst>
          </p:cNvPr>
          <p:cNvSpPr txBox="1"/>
          <p:nvPr/>
        </p:nvSpPr>
        <p:spPr>
          <a:xfrm>
            <a:off x="5431435" y="3024852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stokstaartje</a:t>
            </a: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FA1E3CD3-681C-34AB-3933-B668C93CA6BC}"/>
              </a:ext>
            </a:extLst>
          </p:cNvPr>
          <p:cNvSpPr txBox="1"/>
          <p:nvPr/>
        </p:nvSpPr>
        <p:spPr>
          <a:xfrm>
            <a:off x="8428088" y="3042517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otter</a:t>
            </a:r>
            <a:endParaRPr lang="nl-BE" dirty="0"/>
          </a:p>
        </p:txBody>
      </p:sp>
      <p:sp>
        <p:nvSpPr>
          <p:cNvPr id="19" name="Tekstvak 18">
            <a:extLst>
              <a:ext uri="{FF2B5EF4-FFF2-40B4-BE49-F238E27FC236}">
                <a16:creationId xmlns:a16="http://schemas.microsoft.com/office/drawing/2014/main" id="{58B2BE45-01F1-D44B-6C6D-FB0F585EF912}"/>
              </a:ext>
            </a:extLst>
          </p:cNvPr>
          <p:cNvSpPr txBox="1"/>
          <p:nvPr/>
        </p:nvSpPr>
        <p:spPr>
          <a:xfrm>
            <a:off x="5776343" y="5788675"/>
            <a:ext cx="72911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koala</a:t>
            </a:r>
            <a:endParaRPr lang="nl-BE" dirty="0"/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6E00F504-14B5-2519-AF83-FAF9B7D1BA8A}"/>
              </a:ext>
            </a:extLst>
          </p:cNvPr>
          <p:cNvSpPr txBox="1"/>
          <p:nvPr/>
        </p:nvSpPr>
        <p:spPr>
          <a:xfrm>
            <a:off x="8490679" y="5791185"/>
            <a:ext cx="72590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roodrivierzwijn</a:t>
            </a:r>
            <a:endParaRPr lang="nl-BE" dirty="0"/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AF608CAE-BB0E-C426-AA58-1B817A78FB62}"/>
              </a:ext>
            </a:extLst>
          </p:cNvPr>
          <p:cNvSpPr txBox="1"/>
          <p:nvPr/>
        </p:nvSpPr>
        <p:spPr>
          <a:xfrm>
            <a:off x="2398010" y="5754062"/>
            <a:ext cx="13033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hyena</a:t>
            </a:r>
            <a:endParaRPr lang="nl-BE" dirty="0"/>
          </a:p>
        </p:txBody>
      </p:sp>
      <p:pic>
        <p:nvPicPr>
          <p:cNvPr id="24" name="Picture 4" descr="Réduction Pairi Daiza entrée -40% | octobre 2023">
            <a:extLst>
              <a:ext uri="{FF2B5EF4-FFF2-40B4-BE49-F238E27FC236}">
                <a16:creationId xmlns:a16="http://schemas.microsoft.com/office/drawing/2014/main" id="{463154A8-7F36-3C3F-F4BA-E9A9F7C84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05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A39D604B-64A1-A878-F988-2017031462BB}"/>
              </a:ext>
            </a:extLst>
          </p:cNvPr>
          <p:cNvSpPr txBox="1"/>
          <p:nvPr/>
        </p:nvSpPr>
        <p:spPr>
          <a:xfrm>
            <a:off x="2398010" y="3049623"/>
            <a:ext cx="10163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olifant</a:t>
            </a:r>
          </a:p>
        </p:txBody>
      </p:sp>
      <p:sp>
        <p:nvSpPr>
          <p:cNvPr id="15" name="Tekstvak 14">
            <a:extLst>
              <a:ext uri="{FF2B5EF4-FFF2-40B4-BE49-F238E27FC236}">
                <a16:creationId xmlns:a16="http://schemas.microsoft.com/office/drawing/2014/main" id="{DD5385E5-AE78-63CD-615B-4E2908553D3D}"/>
              </a:ext>
            </a:extLst>
          </p:cNvPr>
          <p:cNvSpPr txBox="1"/>
          <p:nvPr/>
        </p:nvSpPr>
        <p:spPr>
          <a:xfrm>
            <a:off x="5386177" y="3025142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De waterbuffel</a:t>
            </a: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FA1E3CD3-681C-34AB-3933-B668C93CA6BC}"/>
              </a:ext>
            </a:extLst>
          </p:cNvPr>
          <p:cNvSpPr txBox="1"/>
          <p:nvPr/>
        </p:nvSpPr>
        <p:spPr>
          <a:xfrm>
            <a:off x="8428088" y="3042517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sneeuwluipaard</a:t>
            </a:r>
            <a:endParaRPr lang="nl-BE" dirty="0"/>
          </a:p>
        </p:txBody>
      </p:sp>
      <p:sp>
        <p:nvSpPr>
          <p:cNvPr id="19" name="Tekstvak 18">
            <a:extLst>
              <a:ext uri="{FF2B5EF4-FFF2-40B4-BE49-F238E27FC236}">
                <a16:creationId xmlns:a16="http://schemas.microsoft.com/office/drawing/2014/main" id="{58B2BE45-01F1-D44B-6C6D-FB0F585EF912}"/>
              </a:ext>
            </a:extLst>
          </p:cNvPr>
          <p:cNvSpPr txBox="1"/>
          <p:nvPr/>
        </p:nvSpPr>
        <p:spPr>
          <a:xfrm>
            <a:off x="5776343" y="5788675"/>
            <a:ext cx="72911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ijsbeer</a:t>
            </a:r>
            <a:endParaRPr lang="nl-BE" dirty="0"/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6E00F504-14B5-2519-AF83-FAF9B7D1BA8A}"/>
              </a:ext>
            </a:extLst>
          </p:cNvPr>
          <p:cNvSpPr txBox="1"/>
          <p:nvPr/>
        </p:nvSpPr>
        <p:spPr>
          <a:xfrm>
            <a:off x="8490679" y="5791185"/>
            <a:ext cx="72590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impala</a:t>
            </a:r>
            <a:endParaRPr lang="nl-BE" dirty="0"/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AF608CAE-BB0E-C426-AA58-1B817A78FB62}"/>
              </a:ext>
            </a:extLst>
          </p:cNvPr>
          <p:cNvSpPr txBox="1"/>
          <p:nvPr/>
        </p:nvSpPr>
        <p:spPr>
          <a:xfrm>
            <a:off x="2398010" y="5754279"/>
            <a:ext cx="15002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dirty="0"/>
              <a:t>Beer-kat</a:t>
            </a:r>
            <a:endParaRPr lang="nl-BE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F05E77B0-D993-8A53-465C-36A67A480C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778" y="685627"/>
            <a:ext cx="8487228" cy="2367814"/>
          </a:xfrm>
          <a:prstGeom prst="rect">
            <a:avLst/>
          </a:prstGeom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975404D9-F16E-2452-E20E-101D9B49E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476" y="3408729"/>
            <a:ext cx="8749369" cy="2304068"/>
          </a:xfrm>
          <a:prstGeom prst="rect">
            <a:avLst/>
          </a:prstGeom>
        </p:spPr>
      </p:pic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9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9" y="561474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8" y="553453"/>
            <a:ext cx="5444049" cy="53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702709" y="1048070"/>
            <a:ext cx="566600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Welk dier verliest zijn kleur als hij een lange tijd in het donker zit?</a:t>
            </a:r>
            <a:endParaRPr lang="nl-BE" sz="4000" dirty="0"/>
          </a:p>
        </p:txBody>
      </p:sp>
    </p:spTree>
    <p:extLst>
      <p:ext uri="{BB962C8B-B14F-4D97-AF65-F5344CB8AC3E}">
        <p14:creationId xmlns:p14="http://schemas.microsoft.com/office/powerpoint/2010/main" val="464332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media 3" title="Kan een goudvis van kleur veranderen? | Polly Praetjes">
            <a:hlinkClick r:id="" action="ppaction://media"/>
            <a:extLst>
              <a:ext uri="{FF2B5EF4-FFF2-40B4-BE49-F238E27FC236}">
                <a16:creationId xmlns:a16="http://schemas.microsoft.com/office/drawing/2014/main" id="{137410EB-A170-E6B0-CFD3-662E8E9FDB1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227393" y="875154"/>
            <a:ext cx="9224297" cy="521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64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9" y="561474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8" y="553453"/>
            <a:ext cx="5444049" cy="53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702709" y="1048070"/>
            <a:ext cx="566600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Welk dier verliest zijn kleur als hij een lange tijd in het donker zit?</a:t>
            </a:r>
            <a:endParaRPr lang="nl-BE" sz="4000" dirty="0"/>
          </a:p>
        </p:txBody>
      </p:sp>
      <p:pic>
        <p:nvPicPr>
          <p:cNvPr id="4100" name="Picture 4" descr="Poster Goldfish - PIXERS.BE">
            <a:extLst>
              <a:ext uri="{FF2B5EF4-FFF2-40B4-BE49-F238E27FC236}">
                <a16:creationId xmlns:a16="http://schemas.microsoft.com/office/drawing/2014/main" id="{2F014799-6E73-EC56-BDCF-3E474E6DFE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2" b="15041"/>
          <a:stretch/>
        </p:blipFill>
        <p:spPr bwMode="auto">
          <a:xfrm>
            <a:off x="6041340" y="2987062"/>
            <a:ext cx="4365940" cy="274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21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2F673429-2974-9A25-491F-4C33DE2D1AB0}"/>
              </a:ext>
            </a:extLst>
          </p:cNvPr>
          <p:cNvSpPr/>
          <p:nvPr/>
        </p:nvSpPr>
        <p:spPr>
          <a:xfrm>
            <a:off x="4004159" y="835588"/>
            <a:ext cx="4360142" cy="1079742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6000" dirty="0">
                <a:solidFill>
                  <a:schemeClr val="tx1"/>
                </a:solidFill>
                <a:latin typeface="Arial Nova Light" panose="020B0304020202020204" pitchFamily="34" charset="0"/>
              </a:rPr>
              <a:t>diersoorten</a:t>
            </a:r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55EABFA8-357D-C6DF-56F4-7E2CB303D920}"/>
              </a:ext>
            </a:extLst>
          </p:cNvPr>
          <p:cNvSpPr/>
          <p:nvPr/>
        </p:nvSpPr>
        <p:spPr>
          <a:xfrm>
            <a:off x="1383434" y="2187949"/>
            <a:ext cx="4360142" cy="1079742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5400" dirty="0">
                <a:solidFill>
                  <a:schemeClr val="tx1"/>
                </a:solidFill>
                <a:latin typeface="Arial Nova Light" panose="020B0304020202020204" pitchFamily="34" charset="0"/>
              </a:rPr>
              <a:t>Gewervelde</a:t>
            </a:r>
          </a:p>
          <a:p>
            <a:pPr algn="ctr"/>
            <a:r>
              <a:rPr lang="nl-BE" sz="2000" dirty="0">
                <a:solidFill>
                  <a:schemeClr val="tx1"/>
                </a:solidFill>
                <a:latin typeface="Arial Nova Light" panose="020B0304020202020204" pitchFamily="34" charset="0"/>
              </a:rPr>
              <a:t>Dieren met een skelet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4E4B8FDD-1EF8-E2D6-C906-59857BC925BF}"/>
              </a:ext>
            </a:extLst>
          </p:cNvPr>
          <p:cNvSpPr/>
          <p:nvPr/>
        </p:nvSpPr>
        <p:spPr>
          <a:xfrm>
            <a:off x="6969564" y="2007405"/>
            <a:ext cx="4534177" cy="1338318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5400" dirty="0">
                <a:solidFill>
                  <a:schemeClr val="tx1"/>
                </a:solidFill>
                <a:latin typeface="Arial Nova Light" panose="020B0304020202020204" pitchFamily="34" charset="0"/>
              </a:rPr>
              <a:t>Ongewervelde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ova Light" panose="020B0304020202020204" pitchFamily="34" charset="0"/>
                <a:ea typeface="+mn-ea"/>
                <a:cs typeface="+mn-cs"/>
              </a:rPr>
              <a:t>Dieren zonder een skelet</a:t>
            </a:r>
          </a:p>
        </p:txBody>
      </p:sp>
      <p:cxnSp>
        <p:nvCxnSpPr>
          <p:cNvPr id="15" name="Rechte verbindingslijn met pijl 14">
            <a:extLst>
              <a:ext uri="{FF2B5EF4-FFF2-40B4-BE49-F238E27FC236}">
                <a16:creationId xmlns:a16="http://schemas.microsoft.com/office/drawing/2014/main" id="{E8FC551E-4DD2-FD8E-D4E9-4355C833BBE3}"/>
              </a:ext>
            </a:extLst>
          </p:cNvPr>
          <p:cNvCxnSpPr/>
          <p:nvPr/>
        </p:nvCxnSpPr>
        <p:spPr>
          <a:xfrm flipH="1">
            <a:off x="4935794" y="1818968"/>
            <a:ext cx="422787" cy="49719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met pijl 15">
            <a:extLst>
              <a:ext uri="{FF2B5EF4-FFF2-40B4-BE49-F238E27FC236}">
                <a16:creationId xmlns:a16="http://schemas.microsoft.com/office/drawing/2014/main" id="{87CFF3F3-2F66-5263-901B-AC48264468F5}"/>
              </a:ext>
            </a:extLst>
          </p:cNvPr>
          <p:cNvCxnSpPr>
            <a:cxnSpLocks/>
          </p:cNvCxnSpPr>
          <p:nvPr/>
        </p:nvCxnSpPr>
        <p:spPr>
          <a:xfrm>
            <a:off x="6913633" y="1831959"/>
            <a:ext cx="440896" cy="4277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Middenrug hernia - Medisch Centrum Voor Dieren">
            <a:extLst>
              <a:ext uri="{FF2B5EF4-FFF2-40B4-BE49-F238E27FC236}">
                <a16:creationId xmlns:a16="http://schemas.microsoft.com/office/drawing/2014/main" id="{CE49BB26-CA13-8B7B-3835-9BD536143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78" y="3368800"/>
            <a:ext cx="3060514" cy="279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Ongewervelden - Beesies - Alles over dieren">
            <a:extLst>
              <a:ext uri="{FF2B5EF4-FFF2-40B4-BE49-F238E27FC236}">
                <a16:creationId xmlns:a16="http://schemas.microsoft.com/office/drawing/2014/main" id="{AB84F78A-2451-52B7-B82A-62FDCF4B18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5"/>
          <a:stretch/>
        </p:blipFill>
        <p:spPr bwMode="auto">
          <a:xfrm>
            <a:off x="7884119" y="3688952"/>
            <a:ext cx="2696004" cy="230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341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8" name="Onlinemedia 7" title="Animal classification for Kids |  Mammals, Birds, Reptiles, Amphibians &amp; Fish | Animal Groups">
            <a:hlinkClick r:id="" action="ppaction://media"/>
            <a:extLst>
              <a:ext uri="{FF2B5EF4-FFF2-40B4-BE49-F238E27FC236}">
                <a16:creationId xmlns:a16="http://schemas.microsoft.com/office/drawing/2014/main" id="{C227D4FE-AF36-7731-38DF-C3A02686DB3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318313" y="667724"/>
            <a:ext cx="9731834" cy="549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91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9218" name="Picture 2" descr="Indeling Van Gewervelde Dieren. Zoogdieren Reptielen Amfibieën Vissen.  Vector Illustratie - Illustration of bloederig, leven: 252205465">
            <a:extLst>
              <a:ext uri="{FF2B5EF4-FFF2-40B4-BE49-F238E27FC236}">
                <a16:creationId xmlns:a16="http://schemas.microsoft.com/office/drawing/2014/main" id="{2D29D55D-CCF0-F950-C349-580AA671B4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/>
        </p:blipFill>
        <p:spPr bwMode="auto">
          <a:xfrm>
            <a:off x="1155143" y="853355"/>
            <a:ext cx="10279774" cy="515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5F18271D-F32B-29C6-7C0C-D4728E8CDB52}"/>
              </a:ext>
            </a:extLst>
          </p:cNvPr>
          <p:cNvSpPr/>
          <p:nvPr/>
        </p:nvSpPr>
        <p:spPr>
          <a:xfrm>
            <a:off x="2222090" y="1474839"/>
            <a:ext cx="2546555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Warmbloedig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F49E3C19-8C25-45A1-3190-9A69E4BB0151}"/>
              </a:ext>
            </a:extLst>
          </p:cNvPr>
          <p:cNvSpPr/>
          <p:nvPr/>
        </p:nvSpPr>
        <p:spPr>
          <a:xfrm>
            <a:off x="7585586" y="1474839"/>
            <a:ext cx="2546555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koudbloedig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5AF148BB-C0DE-E695-E5B8-C1ACFD4CFF54}"/>
              </a:ext>
            </a:extLst>
          </p:cNvPr>
          <p:cNvSpPr/>
          <p:nvPr/>
        </p:nvSpPr>
        <p:spPr>
          <a:xfrm>
            <a:off x="1387291" y="2381903"/>
            <a:ext cx="2177992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zoogdieren</a:t>
            </a:r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3F2D5890-7139-2E47-2088-11DC5BE1F94D}"/>
              </a:ext>
            </a:extLst>
          </p:cNvPr>
          <p:cNvSpPr/>
          <p:nvPr/>
        </p:nvSpPr>
        <p:spPr>
          <a:xfrm>
            <a:off x="3878160" y="2381903"/>
            <a:ext cx="1661912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vogels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8EE698BC-553B-EF97-712A-5FA01A57ABEE}"/>
              </a:ext>
            </a:extLst>
          </p:cNvPr>
          <p:cNvSpPr/>
          <p:nvPr/>
        </p:nvSpPr>
        <p:spPr>
          <a:xfrm>
            <a:off x="5937248" y="2368089"/>
            <a:ext cx="1570634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Reptielen </a:t>
            </a:r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DD42CB91-A091-9668-3D30-C780B35175C4}"/>
              </a:ext>
            </a:extLst>
          </p:cNvPr>
          <p:cNvSpPr/>
          <p:nvPr/>
        </p:nvSpPr>
        <p:spPr>
          <a:xfrm>
            <a:off x="7912037" y="2368089"/>
            <a:ext cx="1985261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amfibieën</a:t>
            </a:r>
          </a:p>
        </p:txBody>
      </p:sp>
      <p:sp>
        <p:nvSpPr>
          <p:cNvPr id="15" name="Rechthoek 14">
            <a:extLst>
              <a:ext uri="{FF2B5EF4-FFF2-40B4-BE49-F238E27FC236}">
                <a16:creationId xmlns:a16="http://schemas.microsoft.com/office/drawing/2014/main" id="{AE3B5DBC-C63D-C9EA-73A5-84B5B58E054F}"/>
              </a:ext>
            </a:extLst>
          </p:cNvPr>
          <p:cNvSpPr/>
          <p:nvPr/>
        </p:nvSpPr>
        <p:spPr>
          <a:xfrm>
            <a:off x="10132141" y="2368089"/>
            <a:ext cx="1106129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vis</a:t>
            </a:r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49E8CA56-F6F5-367E-12D8-F63D6AE145EC}"/>
              </a:ext>
            </a:extLst>
          </p:cNvPr>
          <p:cNvSpPr/>
          <p:nvPr/>
        </p:nvSpPr>
        <p:spPr>
          <a:xfrm>
            <a:off x="3180735" y="678365"/>
            <a:ext cx="6093500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b="1" dirty="0">
                <a:solidFill>
                  <a:schemeClr val="tx1"/>
                </a:solidFill>
              </a:rPr>
              <a:t>Soorten gewervelde dieren</a:t>
            </a:r>
          </a:p>
        </p:txBody>
      </p:sp>
    </p:spTree>
    <p:extLst>
      <p:ext uri="{BB962C8B-B14F-4D97-AF65-F5344CB8AC3E}">
        <p14:creationId xmlns:p14="http://schemas.microsoft.com/office/powerpoint/2010/main" val="2004884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lakken - Wikipedia">
            <a:extLst>
              <a:ext uri="{FF2B5EF4-FFF2-40B4-BE49-F238E27FC236}">
                <a16:creationId xmlns:a16="http://schemas.microsoft.com/office/drawing/2014/main" id="{AFE1A69A-1D07-A45C-F603-6FF15DE9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6" r="14573" b="14635"/>
          <a:stretch/>
        </p:blipFill>
        <p:spPr bwMode="auto">
          <a:xfrm>
            <a:off x="6711467" y="3107349"/>
            <a:ext cx="1905043" cy="95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F9AD9229-AC85-6AEE-F400-803E1C137B7D}"/>
              </a:ext>
            </a:extLst>
          </p:cNvPr>
          <p:cNvSpPr/>
          <p:nvPr/>
        </p:nvSpPr>
        <p:spPr>
          <a:xfrm>
            <a:off x="2937221" y="1140454"/>
            <a:ext cx="6093500" cy="540774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b="1" dirty="0">
                <a:solidFill>
                  <a:schemeClr val="tx1"/>
                </a:solidFill>
              </a:rPr>
              <a:t>Soorten ongewervelde dieren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114CF164-E1C7-2C9D-3978-3BA56FD95E74}"/>
              </a:ext>
            </a:extLst>
          </p:cNvPr>
          <p:cNvSpPr/>
          <p:nvPr/>
        </p:nvSpPr>
        <p:spPr>
          <a:xfrm>
            <a:off x="2787360" y="1940572"/>
            <a:ext cx="2546555" cy="1054532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Insecten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6DDFF08E-3CBD-FABE-DA50-97FC5819D47C}"/>
              </a:ext>
            </a:extLst>
          </p:cNvPr>
          <p:cNvSpPr/>
          <p:nvPr/>
        </p:nvSpPr>
        <p:spPr>
          <a:xfrm>
            <a:off x="6890137" y="1953653"/>
            <a:ext cx="2546555" cy="1052985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Anderen</a:t>
            </a:r>
          </a:p>
        </p:txBody>
      </p:sp>
      <p:pic>
        <p:nvPicPr>
          <p:cNvPr id="13318" name="Picture 6" descr="Premium Photo | Larva of mealworm - tenebrio molitor on a white isolated">
            <a:extLst>
              <a:ext uri="{FF2B5EF4-FFF2-40B4-BE49-F238E27FC236}">
                <a16:creationId xmlns:a16="http://schemas.microsoft.com/office/drawing/2014/main" id="{B9D87F1F-BCAF-91A5-A476-46E1F0B36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501" y="4042238"/>
            <a:ext cx="1488412" cy="65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favicon vlinder transparant | Boersma Natuursteen">
            <a:extLst>
              <a:ext uri="{FF2B5EF4-FFF2-40B4-BE49-F238E27FC236}">
                <a16:creationId xmlns:a16="http://schemas.microsoft.com/office/drawing/2014/main" id="{6D574AFC-E3B6-1BBC-048A-659CB7373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62" y="2534885"/>
            <a:ext cx="1499871" cy="147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Muggen bestrijden - Ongedierte bestrijding | Snel &amp; Vakkunig">
            <a:extLst>
              <a:ext uri="{FF2B5EF4-FFF2-40B4-BE49-F238E27FC236}">
                <a16:creationId xmlns:a16="http://schemas.microsoft.com/office/drawing/2014/main" id="{57159B01-C631-7B0D-FBBA-DF8E5F2E6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91" r="13799" b="21906"/>
          <a:stretch/>
        </p:blipFill>
        <p:spPr bwMode="auto">
          <a:xfrm>
            <a:off x="3895899" y="3030355"/>
            <a:ext cx="1676041" cy="101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ndeling Van Gewervelde Dieren. Zoogdieren Reptielen Amfibieën Vissen.  Vector Illustratie - Illustration of bloederig, leven: 252205465">
            <a:extLst>
              <a:ext uri="{FF2B5EF4-FFF2-40B4-BE49-F238E27FC236}">
                <a16:creationId xmlns:a16="http://schemas.microsoft.com/office/drawing/2014/main" id="{A4DAEE00-5050-58FB-ED9F-2BFDE2D6A7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3" t="20529" r="64944" b="75370"/>
          <a:stretch/>
        </p:blipFill>
        <p:spPr bwMode="auto">
          <a:xfrm>
            <a:off x="4646174" y="1696253"/>
            <a:ext cx="2546555" cy="23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Zeester PNG-Afbeelding | PNG Arts">
            <a:extLst>
              <a:ext uri="{FF2B5EF4-FFF2-40B4-BE49-F238E27FC236}">
                <a16:creationId xmlns:a16="http://schemas.microsoft.com/office/drawing/2014/main" id="{FA27F75F-4BE4-0CFE-2570-3F23E1872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884" y="3456200"/>
            <a:ext cx="1315754" cy="1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blauw kwal illustratie vrij icoon 22506740 PNG">
            <a:extLst>
              <a:ext uri="{FF2B5EF4-FFF2-40B4-BE49-F238E27FC236}">
                <a16:creationId xmlns:a16="http://schemas.microsoft.com/office/drawing/2014/main" id="{95A65399-DA5E-60EF-743D-EFEFE7DE6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035" y="2364898"/>
            <a:ext cx="2307171" cy="230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Canadese kreeft gekookt - Seafoodmarkt">
            <a:extLst>
              <a:ext uri="{FF2B5EF4-FFF2-40B4-BE49-F238E27FC236}">
                <a16:creationId xmlns:a16="http://schemas.microsoft.com/office/drawing/2014/main" id="{C01E3E7C-1029-2AE4-D954-A70778EE01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8" t="17828" r="16078" b="25630"/>
          <a:stretch/>
        </p:blipFill>
        <p:spPr bwMode="auto">
          <a:xfrm>
            <a:off x="6784210" y="4455030"/>
            <a:ext cx="2222123" cy="123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18" descr="Culinair Ontdekt: Mosselen - tegen klimaatopwarming - Foodlog">
            <a:extLst>
              <a:ext uri="{FF2B5EF4-FFF2-40B4-BE49-F238E27FC236}">
                <a16:creationId xmlns:a16="http://schemas.microsoft.com/office/drawing/2014/main" id="{76826521-147F-6CED-EFFB-BA7492ACD3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5" t="7744" r="17983" b="13077"/>
          <a:stretch/>
        </p:blipFill>
        <p:spPr bwMode="auto">
          <a:xfrm>
            <a:off x="9034487" y="4702280"/>
            <a:ext cx="1303866" cy="106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2" name="Picture 20" descr="True Bug PNG Transparent Images - PNG All">
            <a:extLst>
              <a:ext uri="{FF2B5EF4-FFF2-40B4-BE49-F238E27FC236}">
                <a16:creationId xmlns:a16="http://schemas.microsoft.com/office/drawing/2014/main" id="{387A68A7-CBF0-8896-E647-E400426DE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862" y="3740924"/>
            <a:ext cx="1078300" cy="106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4" name="Picture 22" descr="Wandelende tak">
            <a:extLst>
              <a:ext uri="{FF2B5EF4-FFF2-40B4-BE49-F238E27FC236}">
                <a16:creationId xmlns:a16="http://schemas.microsoft.com/office/drawing/2014/main" id="{03AFB44A-1ED1-9931-BC28-C546BD18D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806" y="4641659"/>
            <a:ext cx="1581844" cy="107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6" name="Picture 24" descr="Geel Honey Bijen PNG Transparant Beeld | PNG Mart">
            <a:extLst>
              <a:ext uri="{FF2B5EF4-FFF2-40B4-BE49-F238E27FC236}">
                <a16:creationId xmlns:a16="http://schemas.microsoft.com/office/drawing/2014/main" id="{24453DCD-EC07-2DC7-2A70-94C784C60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254" y="4632660"/>
            <a:ext cx="1798210" cy="116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753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media 3" title="Kunnen vissen zeeziek worden? | Polly Praetjes">
            <a:hlinkClick r:id="" action="ppaction://media"/>
            <a:extLst>
              <a:ext uri="{FF2B5EF4-FFF2-40B4-BE49-F238E27FC236}">
                <a16:creationId xmlns:a16="http://schemas.microsoft.com/office/drawing/2014/main" id="{97873BB3-34A9-D3D1-BF34-9FF708EF2FC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156738" y="1340699"/>
            <a:ext cx="8593844" cy="4855521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1647BC50-1C0D-50D0-9975-B469263458C2}"/>
              </a:ext>
            </a:extLst>
          </p:cNvPr>
          <p:cNvSpPr/>
          <p:nvPr/>
        </p:nvSpPr>
        <p:spPr>
          <a:xfrm>
            <a:off x="2879591" y="659316"/>
            <a:ext cx="6573381" cy="583541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600" dirty="0">
                <a:solidFill>
                  <a:schemeClr val="tx1"/>
                </a:solidFill>
                <a:latin typeface="Arial Nova Light" panose="020B0304020202020204" pitchFamily="34" charset="0"/>
              </a:rPr>
              <a:t>Kunnen vissen zeeziek worden?</a:t>
            </a:r>
          </a:p>
        </p:txBody>
      </p:sp>
      <p:pic>
        <p:nvPicPr>
          <p:cNvPr id="8" name="Picture 2" descr="wist-je-dat1 – Chiro Melle">
            <a:extLst>
              <a:ext uri="{FF2B5EF4-FFF2-40B4-BE49-F238E27FC236}">
                <a16:creationId xmlns:a16="http://schemas.microsoft.com/office/drawing/2014/main" id="{EED5DAA7-01EB-AB40-6892-CDD06FC5F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198" y="1517607"/>
            <a:ext cx="3887302" cy="381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463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2DEE1A3-DF43-6569-32FC-035A79A22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496" y="0"/>
            <a:ext cx="4695468" cy="660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77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177" y="5330139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205CA94E-18C7-A672-75B2-8D6172727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87" y="0"/>
            <a:ext cx="10206913" cy="6584020"/>
          </a:xfrm>
          <a:prstGeom prst="rect">
            <a:avLst/>
          </a:prstGeom>
        </p:spPr>
      </p:pic>
      <p:sp>
        <p:nvSpPr>
          <p:cNvPr id="8" name="Vermenigvuldigingsteken 7">
            <a:extLst>
              <a:ext uri="{FF2B5EF4-FFF2-40B4-BE49-F238E27FC236}">
                <a16:creationId xmlns:a16="http://schemas.microsoft.com/office/drawing/2014/main" id="{4E69E502-4C40-AC5B-21D3-1C329FE886D6}"/>
              </a:ext>
            </a:extLst>
          </p:cNvPr>
          <p:cNvSpPr/>
          <p:nvPr/>
        </p:nvSpPr>
        <p:spPr>
          <a:xfrm>
            <a:off x="3046751" y="2483132"/>
            <a:ext cx="2271252" cy="1946787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Vermenigvuldigingsteken 10">
            <a:extLst>
              <a:ext uri="{FF2B5EF4-FFF2-40B4-BE49-F238E27FC236}">
                <a16:creationId xmlns:a16="http://schemas.microsoft.com/office/drawing/2014/main" id="{F90B3F88-3637-779F-10EF-611DDB1AE280}"/>
              </a:ext>
            </a:extLst>
          </p:cNvPr>
          <p:cNvSpPr/>
          <p:nvPr/>
        </p:nvSpPr>
        <p:spPr>
          <a:xfrm>
            <a:off x="7890525" y="4837057"/>
            <a:ext cx="2045110" cy="1655762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77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698A58-EE3C-8334-B4AF-4251DA222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750AB2F-CA46-4650-58FF-C4611AE46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D8B3C42-2E90-2D98-3740-B8E4A9D34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918" y="0"/>
            <a:ext cx="8963614" cy="6858000"/>
          </a:xfrm>
          <a:prstGeom prst="rect">
            <a:avLst/>
          </a:prstGeom>
        </p:spPr>
      </p:pic>
      <p:sp>
        <p:nvSpPr>
          <p:cNvPr id="6" name="Vermenigvuldigingsteken 5">
            <a:extLst>
              <a:ext uri="{FF2B5EF4-FFF2-40B4-BE49-F238E27FC236}">
                <a16:creationId xmlns:a16="http://schemas.microsoft.com/office/drawing/2014/main" id="{E3FC1F11-EE81-CA14-E65E-CF5704F613AF}"/>
              </a:ext>
            </a:extLst>
          </p:cNvPr>
          <p:cNvSpPr/>
          <p:nvPr/>
        </p:nvSpPr>
        <p:spPr>
          <a:xfrm>
            <a:off x="7623830" y="365125"/>
            <a:ext cx="2281084" cy="2143432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Vermenigvuldigingsteken 6">
            <a:extLst>
              <a:ext uri="{FF2B5EF4-FFF2-40B4-BE49-F238E27FC236}">
                <a16:creationId xmlns:a16="http://schemas.microsoft.com/office/drawing/2014/main" id="{AC7969AB-1E89-45C3-CDF8-7B3EEC08A3A5}"/>
              </a:ext>
            </a:extLst>
          </p:cNvPr>
          <p:cNvSpPr/>
          <p:nvPr/>
        </p:nvSpPr>
        <p:spPr>
          <a:xfrm>
            <a:off x="4984955" y="2655862"/>
            <a:ext cx="2359742" cy="1897626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Vermenigvuldigingsteken 7">
            <a:extLst>
              <a:ext uri="{FF2B5EF4-FFF2-40B4-BE49-F238E27FC236}">
                <a16:creationId xmlns:a16="http://schemas.microsoft.com/office/drawing/2014/main" id="{1962DC04-A140-51B9-116C-97E07E3275C3}"/>
              </a:ext>
            </a:extLst>
          </p:cNvPr>
          <p:cNvSpPr/>
          <p:nvPr/>
        </p:nvSpPr>
        <p:spPr>
          <a:xfrm>
            <a:off x="1921120" y="4395020"/>
            <a:ext cx="2467897" cy="2283285"/>
          </a:xfrm>
          <a:prstGeom prst="mathMultipl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9" name="Picture 4" descr="Réduction Pairi Daiza entrée -40% | octobre 2023">
            <a:extLst>
              <a:ext uri="{FF2B5EF4-FFF2-40B4-BE49-F238E27FC236}">
                <a16:creationId xmlns:a16="http://schemas.microsoft.com/office/drawing/2014/main" id="{10D71F55-3C94-2818-7C3C-4EF5C91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032" y="5536662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53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17 ideeën over Thema Dieren | dieren, thema, gewervelden">
            <a:extLst>
              <a:ext uri="{FF2B5EF4-FFF2-40B4-BE49-F238E27FC236}">
                <a16:creationId xmlns:a16="http://schemas.microsoft.com/office/drawing/2014/main" id="{848C0222-6D8E-F70A-87EC-3563B0664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16819" y="643466"/>
            <a:ext cx="5958361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781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9" y="561474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88" y="553453"/>
            <a:ext cx="5444049" cy="53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702709" y="1048070"/>
            <a:ext cx="566600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Welk dier is het zwaarste dier ter wereld? Het dier weegt evenveel als 32 olifanten.</a:t>
            </a:r>
            <a:endParaRPr lang="nl-BE" sz="4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A2AC07D-0A24-23BB-4158-B6CED8D6C2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7809" y="1959270"/>
            <a:ext cx="8530931" cy="5549952"/>
          </a:xfrm>
          <a:prstGeom prst="rect">
            <a:avLst/>
          </a:prstGeom>
        </p:spPr>
      </p:pic>
      <p:pic>
        <p:nvPicPr>
          <p:cNvPr id="6150" name="Picture 6" descr="115.035 afbeeldingen voor blauwe vinvis: afbeeldingen, stockfoto's en  vectoren | Shutterstock">
            <a:extLst>
              <a:ext uri="{FF2B5EF4-FFF2-40B4-BE49-F238E27FC236}">
                <a16:creationId xmlns:a16="http://schemas.microsoft.com/office/drawing/2014/main" id="{32162A0D-9C19-3661-4147-EB71DBBE4E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4" b="14079"/>
          <a:stretch/>
        </p:blipFill>
        <p:spPr bwMode="auto">
          <a:xfrm rot="1349840">
            <a:off x="5989229" y="2353010"/>
            <a:ext cx="5003140" cy="350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41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Geen fotobeschrijving beschikbaar.">
            <a:extLst>
              <a:ext uri="{FF2B5EF4-FFF2-40B4-BE49-F238E27FC236}">
                <a16:creationId xmlns:a16="http://schemas.microsoft.com/office/drawing/2014/main" id="{57EE0769-1196-156C-BFD6-CBB8D6849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588" y="561474"/>
            <a:ext cx="7756817" cy="54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wist-je-dat1 – Chiro Melle">
            <a:extLst>
              <a:ext uri="{FF2B5EF4-FFF2-40B4-BE49-F238E27FC236}">
                <a16:creationId xmlns:a16="http://schemas.microsoft.com/office/drawing/2014/main" id="{969B1613-7160-B8DA-558F-5682C6E53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680" y="1703356"/>
            <a:ext cx="4062277" cy="398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408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FE55DF81-33BF-9BF5-FC9B-7D8BEF109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590588"/>
              </p:ext>
            </p:extLst>
          </p:nvPr>
        </p:nvGraphicFramePr>
        <p:xfrm>
          <a:off x="2713446" y="684198"/>
          <a:ext cx="6209488" cy="5495540"/>
        </p:xfrm>
        <a:graphic>
          <a:graphicData uri="http://schemas.openxmlformats.org/drawingml/2006/table">
            <a:tbl>
              <a:tblPr/>
              <a:tblGrid>
                <a:gridCol w="2033833">
                  <a:extLst>
                    <a:ext uri="{9D8B030D-6E8A-4147-A177-3AD203B41FA5}">
                      <a16:colId xmlns:a16="http://schemas.microsoft.com/office/drawing/2014/main" val="3431234770"/>
                    </a:ext>
                  </a:extLst>
                </a:gridCol>
                <a:gridCol w="1016916">
                  <a:extLst>
                    <a:ext uri="{9D8B030D-6E8A-4147-A177-3AD203B41FA5}">
                      <a16:colId xmlns:a16="http://schemas.microsoft.com/office/drawing/2014/main" val="3265939516"/>
                    </a:ext>
                  </a:extLst>
                </a:gridCol>
                <a:gridCol w="1106908">
                  <a:extLst>
                    <a:ext uri="{9D8B030D-6E8A-4147-A177-3AD203B41FA5}">
                      <a16:colId xmlns:a16="http://schemas.microsoft.com/office/drawing/2014/main" val="800926597"/>
                    </a:ext>
                  </a:extLst>
                </a:gridCol>
                <a:gridCol w="1016916">
                  <a:extLst>
                    <a:ext uri="{9D8B030D-6E8A-4147-A177-3AD203B41FA5}">
                      <a16:colId xmlns:a16="http://schemas.microsoft.com/office/drawing/2014/main" val="44647922"/>
                    </a:ext>
                  </a:extLst>
                </a:gridCol>
                <a:gridCol w="1034915">
                  <a:extLst>
                    <a:ext uri="{9D8B030D-6E8A-4147-A177-3AD203B41FA5}">
                      <a16:colId xmlns:a16="http://schemas.microsoft.com/office/drawing/2014/main" val="2058477077"/>
                    </a:ext>
                  </a:extLst>
                </a:gridCol>
              </a:tblGrid>
              <a:tr h="461023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ahoma" panose="020B0604030504040204" pitchFamily="34" charset="0"/>
                        </a:rPr>
                        <a:t>Gewervelde dieren</a:t>
                      </a:r>
                      <a:endParaRPr lang="nl-BE" sz="3200" dirty="0"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705595"/>
                  </a:ext>
                </a:extLst>
              </a:tr>
              <a:tr h="304637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klasse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bewegen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huid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ademen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baby’s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5854738"/>
                  </a:ext>
                </a:extLst>
              </a:tr>
              <a:tr h="945976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zoogdieren</a:t>
                      </a:r>
                      <a:endParaRPr lang="nl-BE" sz="150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 poten</a:t>
                      </a:r>
                      <a:endParaRPr lang="nl-BE" sz="1500" dirty="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haren</a:t>
                      </a:r>
                      <a:endParaRPr lang="nl-BE" sz="1500" dirty="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longen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baby’s uit de buik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603753"/>
                  </a:ext>
                </a:extLst>
              </a:tr>
              <a:tr h="945976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vogels</a:t>
                      </a:r>
                      <a:b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 poten</a:t>
                      </a:r>
                      <a:b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</a:b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2 vleugels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veren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longen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eieren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3113483"/>
                  </a:ext>
                </a:extLst>
              </a:tr>
              <a:tr h="945976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vissen</a:t>
                      </a:r>
                      <a:endParaRPr lang="nl-BE" sz="150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vinnen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schubben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kieuwen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eieren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256711"/>
                  </a:ext>
                </a:extLst>
              </a:tr>
              <a:tr h="945976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amfibieën</a:t>
                      </a:r>
                      <a:endParaRPr lang="nl-BE" sz="150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 poten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kaal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kieuwen worden longen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eieren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942863"/>
                  </a:ext>
                </a:extLst>
              </a:tr>
              <a:tr h="945976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reptielen</a:t>
                      </a:r>
                      <a:endParaRPr lang="nl-BE" sz="1500">
                        <a:effectLst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nl-BE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4 poten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schubben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longen</a:t>
                      </a:r>
                      <a:endParaRPr lang="nl-BE" sz="150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B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eieren</a:t>
                      </a:r>
                      <a:endParaRPr lang="nl-BE" sz="1500" dirty="0">
                        <a:effectLst/>
                      </a:endParaRPr>
                    </a:p>
                  </a:txBody>
                  <a:tcPr marL="58802" marR="58802" marT="39201" marB="3920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397745"/>
                  </a:ext>
                </a:extLst>
              </a:tr>
            </a:tbl>
          </a:graphicData>
        </a:graphic>
      </p:graphicFrame>
      <p:pic>
        <p:nvPicPr>
          <p:cNvPr id="15362" name="Picture 2" descr="Afbeelding varken. Gratis afbeeldingen om te printen.">
            <a:extLst>
              <a:ext uri="{FF2B5EF4-FFF2-40B4-BE49-F238E27FC236}">
                <a16:creationId xmlns:a16="http://schemas.microsoft.com/office/drawing/2014/main" id="{FE40D30F-9FCB-A84E-70F4-EA57B06D3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2625" y="309563"/>
            <a:ext cx="495300" cy="51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Katrinahappy #1 Foto's, Afbeeldingen En Stock Fotografie - 123RF">
            <a:extLst>
              <a:ext uri="{FF2B5EF4-FFF2-40B4-BE49-F238E27FC236}">
                <a16:creationId xmlns:a16="http://schemas.microsoft.com/office/drawing/2014/main" id="{6DAA827C-5F9C-253F-7179-66E93C45D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03975" y="309563"/>
            <a:ext cx="53340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Afbeelding - prent paard - Afb 20994 | Paarden, Afbeeldingen, Dieren">
            <a:extLst>
              <a:ext uri="{FF2B5EF4-FFF2-40B4-BE49-F238E27FC236}">
                <a16:creationId xmlns:a16="http://schemas.microsoft.com/office/drawing/2014/main" id="{556E0C56-E92B-0488-C322-0DBFFF917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21350" y="309563"/>
            <a:ext cx="13430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LIPART BIRD CARTOON | Royalty free vector design | Cartoon birds, Animal  clipart, Cartoon animals">
            <a:extLst>
              <a:ext uri="{FF2B5EF4-FFF2-40B4-BE49-F238E27FC236}">
                <a16:creationId xmlns:a16="http://schemas.microsoft.com/office/drawing/2014/main" id="{79F4ACAD-D207-C034-C2E8-3A1835BC1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5850" y="309563"/>
            <a:ext cx="59055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Grappige Schildpad Foto's, Afbeeldingen En Stock Fotografie - 123RF">
            <a:extLst>
              <a:ext uri="{FF2B5EF4-FFF2-40B4-BE49-F238E27FC236}">
                <a16:creationId xmlns:a16="http://schemas.microsoft.com/office/drawing/2014/main" id="{C834E1B8-2748-815E-651E-E3D9135DC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1938" y="309563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81429A87-B94E-0FA8-010E-AAF3F612A024}"/>
              </a:ext>
            </a:extLst>
          </p:cNvPr>
          <p:cNvSpPr/>
          <p:nvPr/>
        </p:nvSpPr>
        <p:spPr>
          <a:xfrm>
            <a:off x="4772967" y="1487156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08CE2B0-ACD1-E560-D0E5-0B15DE3CBD78}"/>
              </a:ext>
            </a:extLst>
          </p:cNvPr>
          <p:cNvSpPr/>
          <p:nvPr/>
        </p:nvSpPr>
        <p:spPr>
          <a:xfrm>
            <a:off x="5830776" y="1479136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FBD045FA-5570-6D1D-1B0B-E318867749FB}"/>
              </a:ext>
            </a:extLst>
          </p:cNvPr>
          <p:cNvSpPr/>
          <p:nvPr/>
        </p:nvSpPr>
        <p:spPr>
          <a:xfrm>
            <a:off x="6915887" y="1488378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F9F742BC-A8BD-A072-0BC8-66B8964CBBC8}"/>
              </a:ext>
            </a:extLst>
          </p:cNvPr>
          <p:cNvSpPr/>
          <p:nvPr/>
        </p:nvSpPr>
        <p:spPr>
          <a:xfrm>
            <a:off x="7919410" y="1474111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671C1ADA-0500-7197-3F6A-FAF093E31D56}"/>
              </a:ext>
            </a:extLst>
          </p:cNvPr>
          <p:cNvSpPr/>
          <p:nvPr/>
        </p:nvSpPr>
        <p:spPr>
          <a:xfrm>
            <a:off x="4772967" y="2442608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C8C53A13-0146-4789-7314-54D5E3E041D9}"/>
              </a:ext>
            </a:extLst>
          </p:cNvPr>
          <p:cNvSpPr/>
          <p:nvPr/>
        </p:nvSpPr>
        <p:spPr>
          <a:xfrm>
            <a:off x="5818190" y="2414971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5" name="Rechthoek 14">
            <a:extLst>
              <a:ext uri="{FF2B5EF4-FFF2-40B4-BE49-F238E27FC236}">
                <a16:creationId xmlns:a16="http://schemas.microsoft.com/office/drawing/2014/main" id="{04059BAB-EBC8-5F59-43E0-15C9E583AC01}"/>
              </a:ext>
            </a:extLst>
          </p:cNvPr>
          <p:cNvSpPr/>
          <p:nvPr/>
        </p:nvSpPr>
        <p:spPr>
          <a:xfrm>
            <a:off x="6898289" y="2430237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CCC0C4F1-5C54-6A1E-02BE-D4A8D28CD2DA}"/>
              </a:ext>
            </a:extLst>
          </p:cNvPr>
          <p:cNvSpPr/>
          <p:nvPr/>
        </p:nvSpPr>
        <p:spPr>
          <a:xfrm>
            <a:off x="7919410" y="2421705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Rechthoek 16">
            <a:extLst>
              <a:ext uri="{FF2B5EF4-FFF2-40B4-BE49-F238E27FC236}">
                <a16:creationId xmlns:a16="http://schemas.microsoft.com/office/drawing/2014/main" id="{F6743981-66F2-031A-551D-076E6D6E5AC0}"/>
              </a:ext>
            </a:extLst>
          </p:cNvPr>
          <p:cNvSpPr/>
          <p:nvPr/>
        </p:nvSpPr>
        <p:spPr>
          <a:xfrm>
            <a:off x="4773065" y="3358153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8" name="Rechthoek 17">
            <a:extLst>
              <a:ext uri="{FF2B5EF4-FFF2-40B4-BE49-F238E27FC236}">
                <a16:creationId xmlns:a16="http://schemas.microsoft.com/office/drawing/2014/main" id="{39D76A4F-700D-AC33-1339-7B6BFDD36DA7}"/>
              </a:ext>
            </a:extLst>
          </p:cNvPr>
          <p:cNvSpPr/>
          <p:nvPr/>
        </p:nvSpPr>
        <p:spPr>
          <a:xfrm>
            <a:off x="5830970" y="3384081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9" name="Rechthoek 18">
            <a:extLst>
              <a:ext uri="{FF2B5EF4-FFF2-40B4-BE49-F238E27FC236}">
                <a16:creationId xmlns:a16="http://schemas.microsoft.com/office/drawing/2014/main" id="{6E7F1FC1-171D-B246-9221-68BAF1EF7407}"/>
              </a:ext>
            </a:extLst>
          </p:cNvPr>
          <p:cNvSpPr/>
          <p:nvPr/>
        </p:nvSpPr>
        <p:spPr>
          <a:xfrm>
            <a:off x="6915886" y="3365919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0" name="Rechthoek 19">
            <a:extLst>
              <a:ext uri="{FF2B5EF4-FFF2-40B4-BE49-F238E27FC236}">
                <a16:creationId xmlns:a16="http://schemas.microsoft.com/office/drawing/2014/main" id="{EF494505-788A-A33C-E76D-4BF99531F664}"/>
              </a:ext>
            </a:extLst>
          </p:cNvPr>
          <p:cNvSpPr/>
          <p:nvPr/>
        </p:nvSpPr>
        <p:spPr>
          <a:xfrm>
            <a:off x="7919410" y="3358152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BBA3BF79-AB19-9065-0C28-4E8A6267774C}"/>
              </a:ext>
            </a:extLst>
          </p:cNvPr>
          <p:cNvSpPr/>
          <p:nvPr/>
        </p:nvSpPr>
        <p:spPr>
          <a:xfrm>
            <a:off x="4772966" y="5285329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ECE604F3-2DB3-90CF-3DBC-493188382A6A}"/>
              </a:ext>
            </a:extLst>
          </p:cNvPr>
          <p:cNvSpPr/>
          <p:nvPr/>
        </p:nvSpPr>
        <p:spPr>
          <a:xfrm>
            <a:off x="5830775" y="5277309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1DDC270D-10AD-8F18-5B45-9AB6EC17BC17}"/>
              </a:ext>
            </a:extLst>
          </p:cNvPr>
          <p:cNvSpPr/>
          <p:nvPr/>
        </p:nvSpPr>
        <p:spPr>
          <a:xfrm>
            <a:off x="6915886" y="5286551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CEDC145E-244D-A853-5B4F-14612A54AA1E}"/>
              </a:ext>
            </a:extLst>
          </p:cNvPr>
          <p:cNvSpPr/>
          <p:nvPr/>
        </p:nvSpPr>
        <p:spPr>
          <a:xfrm>
            <a:off x="7919409" y="5272284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4A728C90-8343-7562-2660-6341742108BB}"/>
              </a:ext>
            </a:extLst>
          </p:cNvPr>
          <p:cNvSpPr/>
          <p:nvPr/>
        </p:nvSpPr>
        <p:spPr>
          <a:xfrm>
            <a:off x="4772966" y="4320986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5D51C23A-7496-4C99-420F-C5B3843458C3}"/>
              </a:ext>
            </a:extLst>
          </p:cNvPr>
          <p:cNvSpPr/>
          <p:nvPr/>
        </p:nvSpPr>
        <p:spPr>
          <a:xfrm>
            <a:off x="5830775" y="4312966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A203BE63-2F01-B6EA-E563-DBB275C8D895}"/>
              </a:ext>
            </a:extLst>
          </p:cNvPr>
          <p:cNvSpPr/>
          <p:nvPr/>
        </p:nvSpPr>
        <p:spPr>
          <a:xfrm>
            <a:off x="6915886" y="4322208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FBA623C5-8087-1812-69F1-0B0A7E590EDB}"/>
              </a:ext>
            </a:extLst>
          </p:cNvPr>
          <p:cNvSpPr/>
          <p:nvPr/>
        </p:nvSpPr>
        <p:spPr>
          <a:xfrm>
            <a:off x="7919409" y="4307941"/>
            <a:ext cx="944545" cy="874207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31" name="Afbeelding 30">
            <a:extLst>
              <a:ext uri="{FF2B5EF4-FFF2-40B4-BE49-F238E27FC236}">
                <a16:creationId xmlns:a16="http://schemas.microsoft.com/office/drawing/2014/main" id="{0BCE8B9B-9881-027D-408D-6DC98CFC0209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73524" y="1660082"/>
            <a:ext cx="2194750" cy="838273"/>
          </a:xfrm>
          <a:prstGeom prst="rect">
            <a:avLst/>
          </a:prstGeom>
        </p:spPr>
      </p:pic>
      <p:pic>
        <p:nvPicPr>
          <p:cNvPr id="33" name="Afbeelding 32">
            <a:extLst>
              <a:ext uri="{FF2B5EF4-FFF2-40B4-BE49-F238E27FC236}">
                <a16:creationId xmlns:a16="http://schemas.microsoft.com/office/drawing/2014/main" id="{F1D77823-CD9A-A4A8-5A2D-42A534515038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50960" y="2621586"/>
            <a:ext cx="2187130" cy="708721"/>
          </a:xfrm>
          <a:prstGeom prst="rect">
            <a:avLst/>
          </a:prstGeom>
        </p:spPr>
      </p:pic>
      <p:pic>
        <p:nvPicPr>
          <p:cNvPr id="35" name="Afbeelding 34">
            <a:extLst>
              <a:ext uri="{FF2B5EF4-FFF2-40B4-BE49-F238E27FC236}">
                <a16:creationId xmlns:a16="http://schemas.microsoft.com/office/drawing/2014/main" id="{C1B9AE5A-4E12-9507-1348-46DEC66F265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62077" y="3567223"/>
            <a:ext cx="1767993" cy="701101"/>
          </a:xfrm>
          <a:prstGeom prst="rect">
            <a:avLst/>
          </a:prstGeom>
        </p:spPr>
      </p:pic>
      <p:pic>
        <p:nvPicPr>
          <p:cNvPr id="37" name="Afbeelding 36">
            <a:extLst>
              <a:ext uri="{FF2B5EF4-FFF2-40B4-BE49-F238E27FC236}">
                <a16:creationId xmlns:a16="http://schemas.microsoft.com/office/drawing/2014/main" id="{E390884F-D59F-3391-2583-44B75999A84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45518" y="4515235"/>
            <a:ext cx="1729890" cy="647756"/>
          </a:xfrm>
          <a:prstGeom prst="rect">
            <a:avLst/>
          </a:prstGeom>
        </p:spPr>
      </p:pic>
      <p:pic>
        <p:nvPicPr>
          <p:cNvPr id="39" name="Afbeelding 38">
            <a:extLst>
              <a:ext uri="{FF2B5EF4-FFF2-40B4-BE49-F238E27FC236}">
                <a16:creationId xmlns:a16="http://schemas.microsoft.com/office/drawing/2014/main" id="{67EF8B3A-2973-16A6-F3EC-B61287A788D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14677" y="5647125"/>
            <a:ext cx="1729890" cy="4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1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76284583-C0F1-D017-A551-469BC96A3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232" y="1472470"/>
            <a:ext cx="7274532" cy="3536231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0C4592FC-4B0C-7CD1-E714-3CB6FF6C99D1}"/>
              </a:ext>
            </a:extLst>
          </p:cNvPr>
          <p:cNvSpPr/>
          <p:nvPr/>
        </p:nvSpPr>
        <p:spPr>
          <a:xfrm>
            <a:off x="5451392" y="2298557"/>
            <a:ext cx="1810750" cy="1211406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49FDF92E-8A54-8789-DFAE-484734C84A07}"/>
              </a:ext>
            </a:extLst>
          </p:cNvPr>
          <p:cNvSpPr/>
          <p:nvPr/>
        </p:nvSpPr>
        <p:spPr>
          <a:xfrm>
            <a:off x="7402708" y="2298557"/>
            <a:ext cx="1737543" cy="1211406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2DE2638D-805A-B62D-FEDA-18350A1CB916}"/>
              </a:ext>
            </a:extLst>
          </p:cNvPr>
          <p:cNvSpPr/>
          <p:nvPr/>
        </p:nvSpPr>
        <p:spPr>
          <a:xfrm>
            <a:off x="5451392" y="3609918"/>
            <a:ext cx="1810750" cy="1211406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7" name="Rechthoek 16">
            <a:extLst>
              <a:ext uri="{FF2B5EF4-FFF2-40B4-BE49-F238E27FC236}">
                <a16:creationId xmlns:a16="http://schemas.microsoft.com/office/drawing/2014/main" id="{EFF4E0D5-814B-BFE4-D998-A873373B7D71}"/>
              </a:ext>
            </a:extLst>
          </p:cNvPr>
          <p:cNvSpPr/>
          <p:nvPr/>
        </p:nvSpPr>
        <p:spPr>
          <a:xfrm>
            <a:off x="7351379" y="3636783"/>
            <a:ext cx="1810750" cy="1211406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7474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48574" y="531318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82" y="1447218"/>
            <a:ext cx="3766766" cy="369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197638" y="1047484"/>
            <a:ext cx="566600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Welk dier leeft het langst van allemaal? </a:t>
            </a:r>
            <a:endParaRPr lang="nl-BE" sz="4000" dirty="0"/>
          </a:p>
        </p:txBody>
      </p:sp>
      <p:pic>
        <p:nvPicPr>
          <p:cNvPr id="14340" name="Picture 4" descr="De Groenlandse haai kan ruim vierhonderd jaar oud worden">
            <a:extLst>
              <a:ext uri="{FF2B5EF4-FFF2-40B4-BE49-F238E27FC236}">
                <a16:creationId xmlns:a16="http://schemas.microsoft.com/office/drawing/2014/main" id="{888ECE7E-3338-BB6B-3A62-A8B07381B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346" y="3005168"/>
            <a:ext cx="2600683" cy="151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Reuzenschildpad Jonathan wordt 190 en is nu oudste schildpad ooit |  Instagram VTM NIEUWS | hln.be">
            <a:extLst>
              <a:ext uri="{FF2B5EF4-FFF2-40B4-BE49-F238E27FC236}">
                <a16:creationId xmlns:a16="http://schemas.microsoft.com/office/drawing/2014/main" id="{D87454BE-A848-2746-638A-59D65DC343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8" t="28907" r="578" b="5019"/>
          <a:stretch/>
        </p:blipFill>
        <p:spPr bwMode="auto">
          <a:xfrm>
            <a:off x="9186490" y="3005168"/>
            <a:ext cx="1579334" cy="156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B1B1D579-F973-92BD-12F8-6157C805DF3A}"/>
              </a:ext>
            </a:extLst>
          </p:cNvPr>
          <p:cNvSpPr/>
          <p:nvPr/>
        </p:nvSpPr>
        <p:spPr>
          <a:xfrm>
            <a:off x="8694363" y="4646429"/>
            <a:ext cx="2654226" cy="77264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b="1" dirty="0">
                <a:solidFill>
                  <a:schemeClr val="tx1"/>
                </a:solidFill>
              </a:rPr>
              <a:t>Landdier: schildpad</a:t>
            </a:r>
          </a:p>
          <a:p>
            <a:pPr algn="ctr"/>
            <a:r>
              <a:rPr lang="nl-BE" sz="2400" b="1" dirty="0">
                <a:solidFill>
                  <a:schemeClr val="tx1"/>
                </a:solidFill>
              </a:rPr>
              <a:t>Tot 200 jaar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179A3BFA-7BB2-5EE5-6DDE-E5539855D81B}"/>
              </a:ext>
            </a:extLst>
          </p:cNvPr>
          <p:cNvSpPr/>
          <p:nvPr/>
        </p:nvSpPr>
        <p:spPr>
          <a:xfrm>
            <a:off x="4864756" y="4646429"/>
            <a:ext cx="3455254" cy="77264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b="1" dirty="0">
                <a:solidFill>
                  <a:schemeClr val="tx1"/>
                </a:solidFill>
              </a:rPr>
              <a:t>zeedier: </a:t>
            </a:r>
            <a:r>
              <a:rPr lang="nl-BE" sz="2400" b="1" dirty="0" err="1">
                <a:solidFill>
                  <a:schemeClr val="tx1"/>
                </a:solidFill>
              </a:rPr>
              <a:t>groenlandse</a:t>
            </a:r>
            <a:r>
              <a:rPr lang="nl-BE" sz="2400" b="1" dirty="0">
                <a:solidFill>
                  <a:schemeClr val="tx1"/>
                </a:solidFill>
              </a:rPr>
              <a:t> haai</a:t>
            </a:r>
          </a:p>
          <a:p>
            <a:pPr algn="ctr"/>
            <a:r>
              <a:rPr lang="nl-BE" sz="2400" b="1" dirty="0">
                <a:solidFill>
                  <a:schemeClr val="tx1"/>
                </a:solidFill>
              </a:rPr>
              <a:t>Tot 500 jaar</a:t>
            </a:r>
          </a:p>
        </p:txBody>
      </p:sp>
    </p:spTree>
    <p:extLst>
      <p:ext uri="{BB962C8B-B14F-4D97-AF65-F5344CB8AC3E}">
        <p14:creationId xmlns:p14="http://schemas.microsoft.com/office/powerpoint/2010/main" val="9840939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46B992-F871-2ED4-8948-7CBBE7B78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394" y="2341409"/>
            <a:ext cx="10515600" cy="1325563"/>
          </a:xfrm>
        </p:spPr>
        <p:txBody>
          <a:bodyPr/>
          <a:lstStyle/>
          <a:p>
            <a:r>
              <a:rPr lang="nl-BE" dirty="0"/>
              <a:t>Weetjes voor in de volgende lessen</a:t>
            </a:r>
          </a:p>
        </p:txBody>
      </p:sp>
    </p:spTree>
    <p:extLst>
      <p:ext uri="{BB962C8B-B14F-4D97-AF65-F5344CB8AC3E}">
        <p14:creationId xmlns:p14="http://schemas.microsoft.com/office/powerpoint/2010/main" val="3492820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48574" y="531318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82" y="1447218"/>
            <a:ext cx="3766766" cy="369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197638" y="1047484"/>
            <a:ext cx="566600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Wat is het kleinste paard ter wereld?</a:t>
            </a:r>
            <a:endParaRPr lang="nl-BE" sz="4000" dirty="0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179A3BFA-7BB2-5EE5-6DDE-E5539855D81B}"/>
              </a:ext>
            </a:extLst>
          </p:cNvPr>
          <p:cNvSpPr/>
          <p:nvPr/>
        </p:nvSpPr>
        <p:spPr>
          <a:xfrm>
            <a:off x="6303015" y="4734746"/>
            <a:ext cx="3455254" cy="1000892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>
              <a:spcBef>
                <a:spcPts val="0"/>
              </a:spcBef>
              <a:spcAft>
                <a:spcPts val="1000"/>
              </a:spcAft>
            </a:pPr>
            <a:r>
              <a:rPr lang="nl-NL" sz="1800" b="0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De </a:t>
            </a:r>
            <a:r>
              <a:rPr lang="nl-NL" sz="1800" b="1" i="0" u="none" strike="noStrike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falabella</a:t>
            </a:r>
            <a:r>
              <a:rPr lang="nl-NL" sz="1800" b="0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is het </a:t>
            </a:r>
            <a:r>
              <a:rPr lang="nl-NL" sz="1800" b="1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kleinste paard</a:t>
            </a:r>
            <a:r>
              <a:rPr lang="nl-NL" sz="1800" b="0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ter wereld. Hij is niet </a:t>
            </a:r>
            <a:br>
              <a:rPr lang="nl-NL" sz="1800" b="0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</a:br>
            <a:r>
              <a:rPr lang="nl-NL" sz="1800" b="0" i="0" u="none" strike="noStrike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groter dan een hondje.</a:t>
            </a:r>
            <a:endParaRPr lang="nl-BE" sz="2400" b="1" dirty="0">
              <a:solidFill>
                <a:schemeClr val="tx1"/>
              </a:solidFill>
            </a:endParaRPr>
          </a:p>
        </p:txBody>
      </p:sp>
      <p:pic>
        <p:nvPicPr>
          <p:cNvPr id="17410" name="Picture 2" descr="Kleinste paard ter wereld weegt 2,7 kilogram | De Morgen">
            <a:extLst>
              <a:ext uri="{FF2B5EF4-FFF2-40B4-BE49-F238E27FC236}">
                <a16:creationId xmlns:a16="http://schemas.microsoft.com/office/drawing/2014/main" id="{5BDD29A6-986A-BB5F-8C0E-3624AAAB2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799" y="2527347"/>
            <a:ext cx="3660458" cy="206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280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7" y="368968"/>
            <a:ext cx="11504916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48574" y="531318"/>
            <a:ext cx="11133224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076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wist-je-dat1 – Chiro Melle">
            <a:extLst>
              <a:ext uri="{FF2B5EF4-FFF2-40B4-BE49-F238E27FC236}">
                <a16:creationId xmlns:a16="http://schemas.microsoft.com/office/drawing/2014/main" id="{6A0AD934-3933-8DBD-80E4-92630E9F6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82" y="1447218"/>
            <a:ext cx="3766766" cy="369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2199FE8F-BF79-CE33-9AAE-D051AAE5547C}"/>
              </a:ext>
            </a:extLst>
          </p:cNvPr>
          <p:cNvSpPr txBox="1"/>
          <p:nvPr/>
        </p:nvSpPr>
        <p:spPr>
          <a:xfrm>
            <a:off x="5197638" y="1047484"/>
            <a:ext cx="566600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NL" sz="4000" dirty="0"/>
              <a:t>Wat is het snelste dier ter wereld? Hij loopt even snel als een auto op de autostrade.</a:t>
            </a:r>
            <a:endParaRPr lang="nl-BE" sz="4000" dirty="0"/>
          </a:p>
        </p:txBody>
      </p:sp>
      <p:pic>
        <p:nvPicPr>
          <p:cNvPr id="18434" name="Picture 2" descr="Cheeta: de wildste weetjes over deze roofkat | Wild van Freek">
            <a:extLst>
              <a:ext uri="{FF2B5EF4-FFF2-40B4-BE49-F238E27FC236}">
                <a16:creationId xmlns:a16="http://schemas.microsoft.com/office/drawing/2014/main" id="{155E55EC-4032-5218-4613-978B7B898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186" y="3701993"/>
            <a:ext cx="3455255" cy="224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3215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media 3" title="Hebben dieren een gevoel voor humor? | Polly Praetjes">
            <a:hlinkClick r:id="" action="ppaction://media"/>
            <a:extLst>
              <a:ext uri="{FF2B5EF4-FFF2-40B4-BE49-F238E27FC236}">
                <a16:creationId xmlns:a16="http://schemas.microsoft.com/office/drawing/2014/main" id="{28BAB8D8-77C6-97CA-20B4-A4D8BDEF534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58615" y="1307830"/>
            <a:ext cx="8451229" cy="4774944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33D5E83A-8067-2242-D7A6-7412E7F569D5}"/>
              </a:ext>
            </a:extLst>
          </p:cNvPr>
          <p:cNvSpPr/>
          <p:nvPr/>
        </p:nvSpPr>
        <p:spPr>
          <a:xfrm>
            <a:off x="2609834" y="632214"/>
            <a:ext cx="7112895" cy="583541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600" dirty="0">
                <a:solidFill>
                  <a:schemeClr val="tx1"/>
                </a:solidFill>
                <a:latin typeface="Arial Nova Light" panose="020B0304020202020204" pitchFamily="34" charset="0"/>
              </a:rPr>
              <a:t>Hebben dieren gevoel voor humor?</a:t>
            </a:r>
          </a:p>
        </p:txBody>
      </p:sp>
    </p:spTree>
    <p:extLst>
      <p:ext uri="{BB962C8B-B14F-4D97-AF65-F5344CB8AC3E}">
        <p14:creationId xmlns:p14="http://schemas.microsoft.com/office/powerpoint/2010/main" val="23153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5E322-361C-4304-B492-D6747BE0D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5D5628-3CBE-B927-1D1A-F2C64A3542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BC6E0ED9-6C19-AC05-DED4-4315FA624934}"/>
              </a:ext>
            </a:extLst>
          </p:cNvPr>
          <p:cNvSpPr txBox="1"/>
          <p:nvPr/>
        </p:nvSpPr>
        <p:spPr>
          <a:xfrm>
            <a:off x="3046751" y="3240586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l-BE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F7480BD-6AE6-2ABD-644D-76E5F98FD89D}"/>
              </a:ext>
            </a:extLst>
          </p:cNvPr>
          <p:cNvSpPr/>
          <p:nvPr/>
        </p:nvSpPr>
        <p:spPr>
          <a:xfrm>
            <a:off x="212360" y="183629"/>
            <a:ext cx="11767279" cy="6490741"/>
          </a:xfrm>
          <a:prstGeom prst="rect">
            <a:avLst/>
          </a:prstGeom>
          <a:solidFill>
            <a:srgbClr val="EFE8DB"/>
          </a:solidFill>
          <a:ln>
            <a:solidFill>
              <a:srgbClr val="EFE8D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hyena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F2555CB3-911E-9A97-92CC-2017EE014401}"/>
              </a:ext>
            </a:extLst>
          </p:cNvPr>
          <p:cNvSpPr/>
          <p:nvPr/>
        </p:nvSpPr>
        <p:spPr>
          <a:xfrm>
            <a:off x="352926" y="368968"/>
            <a:ext cx="11626713" cy="6095999"/>
          </a:xfrm>
          <a:prstGeom prst="rect">
            <a:avLst/>
          </a:prstGeom>
          <a:solidFill>
            <a:srgbClr val="EFE8DB"/>
          </a:solidFill>
          <a:ln w="57150"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4C17631-5DC5-E8D2-38F8-4CFCCB210DC8}"/>
              </a:ext>
            </a:extLst>
          </p:cNvPr>
          <p:cNvSpPr/>
          <p:nvPr/>
        </p:nvSpPr>
        <p:spPr>
          <a:xfrm>
            <a:off x="529388" y="561474"/>
            <a:ext cx="11309685" cy="5743073"/>
          </a:xfrm>
          <a:prstGeom prst="rect">
            <a:avLst/>
          </a:prstGeom>
          <a:solidFill>
            <a:schemeClr val="bg1"/>
          </a:solidFill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/>
              <a:t>panda</a:t>
            </a:r>
          </a:p>
        </p:txBody>
      </p:sp>
      <p:pic>
        <p:nvPicPr>
          <p:cNvPr id="3076" name="Picture 4" descr="Réduction Pairi Daiza entrée -40% | octobre 2023">
            <a:extLst>
              <a:ext uri="{FF2B5EF4-FFF2-40B4-BE49-F238E27FC236}">
                <a16:creationId xmlns:a16="http://schemas.microsoft.com/office/drawing/2014/main" id="{0997279C-4185-72D2-47CC-96547158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307" y="5162991"/>
            <a:ext cx="1133535" cy="1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media 3" title="Vanwaar komt de kip? | Polly Praetjes">
            <a:hlinkClick r:id="" action="ppaction://media"/>
            <a:extLst>
              <a:ext uri="{FF2B5EF4-FFF2-40B4-BE49-F238E27FC236}">
                <a16:creationId xmlns:a16="http://schemas.microsoft.com/office/drawing/2014/main" id="{E1E9304F-16AB-C5CD-9639-09587282060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776625" y="1265040"/>
            <a:ext cx="8779311" cy="4960311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058A09A7-4C90-9780-9CDF-0A494D12DE4A}"/>
              </a:ext>
            </a:extLst>
          </p:cNvPr>
          <p:cNvSpPr/>
          <p:nvPr/>
        </p:nvSpPr>
        <p:spPr>
          <a:xfrm>
            <a:off x="2879591" y="659316"/>
            <a:ext cx="6573381" cy="583541"/>
          </a:xfrm>
          <a:prstGeom prst="rect">
            <a:avLst/>
          </a:prstGeom>
          <a:noFill/>
          <a:ln>
            <a:solidFill>
              <a:srgbClr val="C6B05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600" dirty="0">
                <a:solidFill>
                  <a:schemeClr val="tx1"/>
                </a:solidFill>
                <a:latin typeface="Arial Nova Light" panose="020B0304020202020204" pitchFamily="34" charset="0"/>
              </a:rPr>
              <a:t>Het ei</a:t>
            </a:r>
          </a:p>
        </p:txBody>
      </p:sp>
    </p:spTree>
    <p:extLst>
      <p:ext uri="{BB962C8B-B14F-4D97-AF65-F5344CB8AC3E}">
        <p14:creationId xmlns:p14="http://schemas.microsoft.com/office/powerpoint/2010/main" val="339473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408167-529F-821F-919C-2B00D7CFF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BE" dirty="0"/>
              <a:t>The land of origins</a:t>
            </a:r>
          </a:p>
        </p:txBody>
      </p:sp>
      <p:pic>
        <p:nvPicPr>
          <p:cNvPr id="4" name="Onlinemedia 3" title="Ethiopia: Land of Origins">
            <a:hlinkClick r:id="" action="ppaction://media"/>
            <a:extLst>
              <a:ext uri="{FF2B5EF4-FFF2-40B4-BE49-F238E27FC236}">
                <a16:creationId xmlns:a16="http://schemas.microsoft.com/office/drawing/2014/main" id="{A2BB4B9B-314E-C2C0-863D-E45B227E6A6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428</Words>
  <Application>Microsoft Office PowerPoint</Application>
  <PresentationFormat>Breedbeeld</PresentationFormat>
  <Paragraphs>161</Paragraphs>
  <Slides>27</Slides>
  <Notes>23</Notes>
  <HiddenSlides>0</HiddenSlides>
  <MMClips>6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27</vt:i4>
      </vt:variant>
    </vt:vector>
  </HeadingPairs>
  <TitlesOfParts>
    <vt:vector size="33" baseType="lpstr">
      <vt:lpstr>Arial</vt:lpstr>
      <vt:lpstr>Arial Nova Light</vt:lpstr>
      <vt:lpstr>Calibri</vt:lpstr>
      <vt:lpstr>Calibri Light</vt:lpstr>
      <vt:lpstr>Tahoma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Weetjes voor in de volgende lessen</vt:lpstr>
      <vt:lpstr>PowerPoint-presentatie</vt:lpstr>
      <vt:lpstr>PowerPoint-presentatie</vt:lpstr>
      <vt:lpstr>PowerPoint-presentatie</vt:lpstr>
      <vt:lpstr>PowerPoint-presentatie</vt:lpstr>
      <vt:lpstr>The land of origins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Lieselot De Baets</dc:creator>
  <cp:lastModifiedBy>Lieselot De Baets</cp:lastModifiedBy>
  <cp:revision>27</cp:revision>
  <dcterms:created xsi:type="dcterms:W3CDTF">2023-10-02T12:21:52Z</dcterms:created>
  <dcterms:modified xsi:type="dcterms:W3CDTF">2023-10-04T15:13:43Z</dcterms:modified>
</cp:coreProperties>
</file>